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1" r:id="rId3"/>
    <p:sldId id="257" r:id="rId4"/>
    <p:sldId id="282" r:id="rId5"/>
    <p:sldId id="258" r:id="rId6"/>
    <p:sldId id="259" r:id="rId7"/>
    <p:sldId id="283" r:id="rId8"/>
    <p:sldId id="284" r:id="rId9"/>
    <p:sldId id="273" r:id="rId10"/>
    <p:sldId id="285" r:id="rId11"/>
    <p:sldId id="260" r:id="rId12"/>
    <p:sldId id="286" r:id="rId13"/>
    <p:sldId id="274" r:id="rId14"/>
    <p:sldId id="262" r:id="rId15"/>
    <p:sldId id="263" r:id="rId16"/>
    <p:sldId id="264" r:id="rId17"/>
    <p:sldId id="265" r:id="rId18"/>
    <p:sldId id="266" r:id="rId19"/>
    <p:sldId id="267" r:id="rId20"/>
    <p:sldId id="268" r:id="rId21"/>
    <p:sldId id="269" r:id="rId22"/>
    <p:sldId id="270" r:id="rId23"/>
    <p:sldId id="271" r:id="rId24"/>
    <p:sldId id="275" r:id="rId25"/>
    <p:sldId id="278" r:id="rId26"/>
    <p:sldId id="276" r:id="rId27"/>
    <p:sldId id="277" r:id="rId28"/>
    <p:sldId id="279" r:id="rId29"/>
    <p:sldId id="280" r:id="rId30"/>
    <p:sldId id="281"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entury Gothic" pitchFamily="34" charset="0"/>
        <a:ea typeface="+mn-ea"/>
        <a:cs typeface="+mn-cs"/>
      </a:defRPr>
    </a:lvl1pPr>
    <a:lvl2pPr marL="457200" algn="l" rtl="0" eaLnBrk="0" fontAlgn="base" hangingPunct="0">
      <a:spcBef>
        <a:spcPct val="0"/>
      </a:spcBef>
      <a:spcAft>
        <a:spcPct val="0"/>
      </a:spcAft>
      <a:defRPr kern="1200">
        <a:solidFill>
          <a:schemeClr val="tx1"/>
        </a:solidFill>
        <a:latin typeface="Century Gothic" pitchFamily="34" charset="0"/>
        <a:ea typeface="+mn-ea"/>
        <a:cs typeface="+mn-cs"/>
      </a:defRPr>
    </a:lvl2pPr>
    <a:lvl3pPr marL="914400" algn="l" rtl="0" eaLnBrk="0" fontAlgn="base" hangingPunct="0">
      <a:spcBef>
        <a:spcPct val="0"/>
      </a:spcBef>
      <a:spcAft>
        <a:spcPct val="0"/>
      </a:spcAft>
      <a:defRPr kern="1200">
        <a:solidFill>
          <a:schemeClr val="tx1"/>
        </a:solidFill>
        <a:latin typeface="Century Gothic" pitchFamily="34" charset="0"/>
        <a:ea typeface="+mn-ea"/>
        <a:cs typeface="+mn-cs"/>
      </a:defRPr>
    </a:lvl3pPr>
    <a:lvl4pPr marL="1371600" algn="l" rtl="0" eaLnBrk="0" fontAlgn="base" hangingPunct="0">
      <a:spcBef>
        <a:spcPct val="0"/>
      </a:spcBef>
      <a:spcAft>
        <a:spcPct val="0"/>
      </a:spcAft>
      <a:defRPr kern="1200">
        <a:solidFill>
          <a:schemeClr val="tx1"/>
        </a:solidFill>
        <a:latin typeface="Century Gothic" pitchFamily="34" charset="0"/>
        <a:ea typeface="+mn-ea"/>
        <a:cs typeface="+mn-cs"/>
      </a:defRPr>
    </a:lvl4pPr>
    <a:lvl5pPr marL="1828800" algn="l" rtl="0" eaLnBrk="0" fontAlgn="base" hangingPunct="0">
      <a:spcBef>
        <a:spcPct val="0"/>
      </a:spcBef>
      <a:spcAft>
        <a:spcPct val="0"/>
      </a:spcAft>
      <a:defRPr kern="1200">
        <a:solidFill>
          <a:schemeClr val="tx1"/>
        </a:solidFill>
        <a:latin typeface="Century Gothic" pitchFamily="34" charset="0"/>
        <a:ea typeface="+mn-ea"/>
        <a:cs typeface="+mn-cs"/>
      </a:defRPr>
    </a:lvl5pPr>
    <a:lvl6pPr marL="2286000" algn="l" defTabSz="914400" rtl="0" eaLnBrk="1" latinLnBrk="0" hangingPunct="1">
      <a:defRPr kern="1200">
        <a:solidFill>
          <a:schemeClr val="tx1"/>
        </a:solidFill>
        <a:latin typeface="Century Gothic" pitchFamily="34" charset="0"/>
        <a:ea typeface="+mn-ea"/>
        <a:cs typeface="+mn-cs"/>
      </a:defRPr>
    </a:lvl6pPr>
    <a:lvl7pPr marL="2743200" algn="l" defTabSz="914400" rtl="0" eaLnBrk="1" latinLnBrk="0" hangingPunct="1">
      <a:defRPr kern="1200">
        <a:solidFill>
          <a:schemeClr val="tx1"/>
        </a:solidFill>
        <a:latin typeface="Century Gothic" pitchFamily="34" charset="0"/>
        <a:ea typeface="+mn-ea"/>
        <a:cs typeface="+mn-cs"/>
      </a:defRPr>
    </a:lvl7pPr>
    <a:lvl8pPr marL="3200400" algn="l" defTabSz="914400" rtl="0" eaLnBrk="1" latinLnBrk="0" hangingPunct="1">
      <a:defRPr kern="1200">
        <a:solidFill>
          <a:schemeClr val="tx1"/>
        </a:solidFill>
        <a:latin typeface="Century Gothic" pitchFamily="34" charset="0"/>
        <a:ea typeface="+mn-ea"/>
        <a:cs typeface="+mn-cs"/>
      </a:defRPr>
    </a:lvl8pPr>
    <a:lvl9pPr marL="3657600" algn="l" defTabSz="914400" rtl="0" eaLnBrk="1" latinLnBrk="0" hangingPunct="1">
      <a:defRPr kern="1200">
        <a:solidFill>
          <a:schemeClr val="tx1"/>
        </a:solidFill>
        <a:latin typeface="Century Gothic"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8" autoAdjust="0"/>
    <p:restoredTop sz="93348" autoAdjust="0"/>
  </p:normalViewPr>
  <p:slideViewPr>
    <p:cSldViewPr snapToGrid="0">
      <p:cViewPr varScale="1">
        <p:scale>
          <a:sx n="69" d="100"/>
          <a:sy n="69" d="100"/>
        </p:scale>
        <p:origin x="738"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94676CAE-D92E-429A-8CAB-AE340EF7F0CE}" type="datetimeFigureOut">
              <a:rPr lang="en-US"/>
              <a:pPr>
                <a:defRPr/>
              </a:pPr>
              <a:t>1/28/2015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7453B97-3EF0-4605-8202-A757DA3E6B24}" type="slidenum">
              <a:rPr lang="en-US" altLang="en-US"/>
              <a:pPr/>
              <a:t>‹#›</a:t>
            </a:fld>
            <a:endParaRPr lang="en-US" altLang="en-US"/>
          </a:p>
        </p:txBody>
      </p:sp>
    </p:spTree>
    <p:extLst>
      <p:ext uri="{BB962C8B-B14F-4D97-AF65-F5344CB8AC3E}">
        <p14:creationId xmlns:p14="http://schemas.microsoft.com/office/powerpoint/2010/main" val="3523326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E2F4988-E31C-427B-B32C-649878410458}" type="datetimeFigureOut">
              <a:rPr lang="en-US"/>
              <a:pPr>
                <a:defRPr/>
              </a:pPr>
              <a:t>1/28/2015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5255BE45-A52A-408A-BEEC-4585DD47381D}" type="slidenum">
              <a:rPr lang="en-US" altLang="en-US"/>
              <a:pPr/>
              <a:t>‹#›</a:t>
            </a:fld>
            <a:endParaRPr lang="en-US" altLang="en-US"/>
          </a:p>
        </p:txBody>
      </p:sp>
    </p:spTree>
    <p:extLst>
      <p:ext uri="{BB962C8B-B14F-4D97-AF65-F5344CB8AC3E}">
        <p14:creationId xmlns:p14="http://schemas.microsoft.com/office/powerpoint/2010/main" val="2958079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BF4B448-7629-4C64-B10C-75B8640AD6E6}" type="datetimeFigureOut">
              <a:rPr lang="en-US"/>
              <a:pPr>
                <a:defRPr/>
              </a:pPr>
              <a:t>1/28/2015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0206C04-ABC9-436E-BA58-D0C14636B208}" type="slidenum">
              <a:rPr lang="en-US" altLang="en-US"/>
              <a:pPr/>
              <a:t>‹#›</a:t>
            </a:fld>
            <a:endParaRPr lang="en-US" altLang="en-US"/>
          </a:p>
        </p:txBody>
      </p:sp>
    </p:spTree>
    <p:extLst>
      <p:ext uri="{BB962C8B-B14F-4D97-AF65-F5344CB8AC3E}">
        <p14:creationId xmlns:p14="http://schemas.microsoft.com/office/powerpoint/2010/main" val="746411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4"/>
          <p:cNvSpPr txBox="1"/>
          <p:nvPr/>
        </p:nvSpPr>
        <p:spPr>
          <a:xfrm>
            <a:off x="898525" y="971550"/>
            <a:ext cx="801688" cy="1970088"/>
          </a:xfrm>
          <a:prstGeom prst="rect">
            <a:avLst/>
          </a:prstGeom>
          <a:noFill/>
        </p:spPr>
        <p:txBody>
          <a:bodyPr>
            <a:spAutoFit/>
          </a:bodyPr>
          <a:lstStyle>
            <a:defPPr>
              <a:defRPr lang="en-US"/>
            </a:defPPr>
            <a:lvl1pPr algn="r">
              <a:defRPr sz="12200" b="0" i="0">
                <a:solidFill>
                  <a:schemeClr val="bg2">
                    <a:lumMod val="40000"/>
                    <a:lumOff val="60000"/>
                  </a:schemeClr>
                </a:solidFill>
                <a:latin typeface="Arial"/>
                <a:ea typeface="+mj-ea"/>
                <a:cs typeface="+mj-cs"/>
              </a:defRPr>
            </a:lvl1pPr>
          </a:lstStyle>
          <a:p>
            <a:pPr eaLnBrk="1" fontAlgn="auto" hangingPunct="1">
              <a:spcBef>
                <a:spcPts val="0"/>
              </a:spcBef>
              <a:spcAft>
                <a:spcPts val="0"/>
              </a:spcAft>
              <a:defRPr/>
            </a:pPr>
            <a:r>
              <a:rPr lang="en-US" dirty="0"/>
              <a:t>“</a:t>
            </a:r>
          </a:p>
        </p:txBody>
      </p:sp>
      <p:sp>
        <p:nvSpPr>
          <p:cNvPr id="6" name="TextBox 5"/>
          <p:cNvSpPr txBox="1"/>
          <p:nvPr/>
        </p:nvSpPr>
        <p:spPr>
          <a:xfrm>
            <a:off x="9329738" y="2613025"/>
            <a:ext cx="803275" cy="1970088"/>
          </a:xfrm>
          <a:prstGeom prst="rect">
            <a:avLst/>
          </a:prstGeom>
          <a:noFill/>
        </p:spPr>
        <p:txBody>
          <a:bodyPr>
            <a:spAutoFit/>
          </a:bodyPr>
          <a:lstStyle>
            <a:defPPr>
              <a:defRPr lang="en-US"/>
            </a:defPPr>
            <a:lvl1pPr algn="r">
              <a:defRPr sz="12200" b="0" i="0">
                <a:solidFill>
                  <a:schemeClr val="bg2">
                    <a:lumMod val="40000"/>
                    <a:lumOff val="60000"/>
                  </a:schemeClr>
                </a:solidFill>
                <a:latin typeface="Arial"/>
                <a:ea typeface="+mj-ea"/>
                <a:cs typeface="+mj-cs"/>
              </a:defRPr>
            </a:lvl1pPr>
          </a:lstStyle>
          <a:p>
            <a:pPr eaLnBrk="1" fontAlgn="auto" hangingPunct="1">
              <a:spcBef>
                <a:spcPts val="0"/>
              </a:spcBef>
              <a:spcAft>
                <a:spcPts val="0"/>
              </a:spcAft>
              <a:defRPr/>
            </a:pPr>
            <a:r>
              <a:rPr lang="en-US" dirty="0"/>
              <a:t>”</a:t>
            </a:r>
          </a:p>
        </p:txBody>
      </p:sp>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rtlCol="0">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3"/>
          <p:cNvSpPr>
            <a:spLocks noGrp="1"/>
          </p:cNvSpPr>
          <p:nvPr>
            <p:ph type="dt" sz="half" idx="15"/>
          </p:nvPr>
        </p:nvSpPr>
        <p:spPr/>
        <p:txBody>
          <a:bodyPr/>
          <a:lstStyle>
            <a:lvl1pPr>
              <a:defRPr/>
            </a:lvl1pPr>
          </a:lstStyle>
          <a:p>
            <a:pPr>
              <a:defRPr/>
            </a:pPr>
            <a:fld id="{ECB1A3CA-9010-4163-9CBF-7A5B479F5D9C}" type="datetimeFigureOut">
              <a:rPr lang="en-US"/>
              <a:pPr>
                <a:defRPr/>
              </a:pPr>
              <a:t>1/28/2015</a:t>
            </a:fld>
            <a:endParaRPr lang="en-US"/>
          </a:p>
        </p:txBody>
      </p:sp>
      <p:sp>
        <p:nvSpPr>
          <p:cNvPr id="8" name="Footer Placeholder 4"/>
          <p:cNvSpPr>
            <a:spLocks noGrp="1"/>
          </p:cNvSpPr>
          <p:nvPr>
            <p:ph type="ftr" sz="quarter" idx="16"/>
          </p:nvPr>
        </p:nvSpPr>
        <p:spPr/>
        <p:txBody>
          <a:bodyPr/>
          <a:lstStyle>
            <a:lvl1pPr>
              <a:defRPr/>
            </a:lvl1pPr>
          </a:lstStyle>
          <a:p>
            <a:pPr>
              <a:defRPr/>
            </a:pPr>
            <a:endParaRPr lang="en-US"/>
          </a:p>
        </p:txBody>
      </p:sp>
      <p:sp>
        <p:nvSpPr>
          <p:cNvPr id="9" name="Slide Number Placeholder 5"/>
          <p:cNvSpPr>
            <a:spLocks noGrp="1"/>
          </p:cNvSpPr>
          <p:nvPr>
            <p:ph type="sldNum" sz="quarter" idx="17"/>
          </p:nvPr>
        </p:nvSpPr>
        <p:spPr/>
        <p:txBody>
          <a:bodyPr/>
          <a:lstStyle>
            <a:lvl1pPr>
              <a:defRPr/>
            </a:lvl1pPr>
          </a:lstStyle>
          <a:p>
            <a:fld id="{B928315D-C1A6-4D81-BE44-9E440B540EC1}" type="slidenum">
              <a:rPr lang="en-US" altLang="en-US"/>
              <a:pPr/>
              <a:t>‹#›</a:t>
            </a:fld>
            <a:endParaRPr lang="en-US" altLang="en-US"/>
          </a:p>
        </p:txBody>
      </p:sp>
    </p:spTree>
    <p:extLst>
      <p:ext uri="{BB962C8B-B14F-4D97-AF65-F5344CB8AC3E}">
        <p14:creationId xmlns:p14="http://schemas.microsoft.com/office/powerpoint/2010/main" val="3058648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E14504B-5594-4313-B1E1-3C8B8A17E588}" type="datetimeFigureOut">
              <a:rPr lang="en-US"/>
              <a:pPr>
                <a:defRPr/>
              </a:pPr>
              <a:t>1/28/2015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4313F03-0A51-430B-871A-2EB7D6DEAE64}" type="slidenum">
              <a:rPr lang="en-US" altLang="en-US"/>
              <a:pPr/>
              <a:t>‹#›</a:t>
            </a:fld>
            <a:endParaRPr lang="en-US" altLang="en-US"/>
          </a:p>
        </p:txBody>
      </p:sp>
    </p:spTree>
    <p:extLst>
      <p:ext uri="{BB962C8B-B14F-4D97-AF65-F5344CB8AC3E}">
        <p14:creationId xmlns:p14="http://schemas.microsoft.com/office/powerpoint/2010/main" val="2219046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9" name="Straight Connector 8"/>
          <p:cNvCxnSpPr/>
          <p:nvPr/>
        </p:nvCxnSpPr>
        <p:spPr>
          <a:xfrm>
            <a:off x="372586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962775" y="2133600"/>
            <a:ext cx="0" cy="396716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Date Placeholder 3"/>
          <p:cNvSpPr>
            <a:spLocks noGrp="1"/>
          </p:cNvSpPr>
          <p:nvPr>
            <p:ph type="dt" sz="half" idx="18"/>
          </p:nvPr>
        </p:nvSpPr>
        <p:spPr/>
        <p:txBody>
          <a:bodyPr/>
          <a:lstStyle>
            <a:lvl1pPr>
              <a:defRPr/>
            </a:lvl1pPr>
          </a:lstStyle>
          <a:p>
            <a:pPr>
              <a:defRPr/>
            </a:pPr>
            <a:fld id="{5C4AF777-4CB0-4158-A532-1FCB6523D6F0}" type="datetimeFigureOut">
              <a:rPr lang="en-US"/>
              <a:pPr>
                <a:defRPr/>
              </a:pPr>
              <a:t>1/28/2015</a:t>
            </a:fld>
            <a:endParaRPr lang="en-US"/>
          </a:p>
        </p:txBody>
      </p:sp>
      <p:sp>
        <p:nvSpPr>
          <p:cNvPr id="12" name="Footer Placeholder 4"/>
          <p:cNvSpPr>
            <a:spLocks noGrp="1"/>
          </p:cNvSpPr>
          <p:nvPr>
            <p:ph type="ftr" sz="quarter" idx="19"/>
          </p:nvPr>
        </p:nvSpPr>
        <p:spPr/>
        <p:txBody>
          <a:bodyPr/>
          <a:lstStyle>
            <a:lvl1pPr>
              <a:defRPr/>
            </a:lvl1pPr>
          </a:lstStyle>
          <a:p>
            <a:pPr>
              <a:defRPr/>
            </a:pPr>
            <a:endParaRPr lang="en-US"/>
          </a:p>
        </p:txBody>
      </p:sp>
      <p:sp>
        <p:nvSpPr>
          <p:cNvPr id="13" name="Slide Number Placeholder 5"/>
          <p:cNvSpPr>
            <a:spLocks noGrp="1"/>
          </p:cNvSpPr>
          <p:nvPr>
            <p:ph type="sldNum" sz="quarter" idx="20"/>
          </p:nvPr>
        </p:nvSpPr>
        <p:spPr/>
        <p:txBody>
          <a:bodyPr/>
          <a:lstStyle>
            <a:lvl1pPr>
              <a:defRPr/>
            </a:lvl1pPr>
          </a:lstStyle>
          <a:p>
            <a:fld id="{5F909D71-FC5F-4D09-BDE3-BA0144EE6BFE}" type="slidenum">
              <a:rPr lang="en-US" altLang="en-US"/>
              <a:pPr/>
              <a:t>‹#›</a:t>
            </a:fld>
            <a:endParaRPr lang="en-US" altLang="en-US"/>
          </a:p>
        </p:txBody>
      </p:sp>
    </p:spTree>
    <p:extLst>
      <p:ext uri="{BB962C8B-B14F-4D97-AF65-F5344CB8AC3E}">
        <p14:creationId xmlns:p14="http://schemas.microsoft.com/office/powerpoint/2010/main" val="884999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12" name="Straight Connector 11"/>
          <p:cNvCxnSpPr/>
          <p:nvPr/>
        </p:nvCxnSpPr>
        <p:spPr>
          <a:xfrm>
            <a:off x="372586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962775" y="2133600"/>
            <a:ext cx="0" cy="396716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22" name="Text Placeholder 3"/>
          <p:cNvSpPr>
            <a:spLocks noGrp="1"/>
          </p:cNvSpPr>
          <p:nvPr>
            <p:ph type="body" sz="half" idx="18"/>
          </p:nvPr>
        </p:nvSpPr>
        <p:spPr>
          <a:xfrm>
            <a:off x="652463" y="4827211"/>
            <a:ext cx="2940050"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23" name="Text Placeholder 3"/>
          <p:cNvSpPr>
            <a:spLocks noGrp="1"/>
          </p:cNvSpPr>
          <p:nvPr>
            <p:ph type="body" sz="half" idx="19"/>
          </p:nvPr>
        </p:nvSpPr>
        <p:spPr>
          <a:xfrm>
            <a:off x="3888022" y="4827210"/>
            <a:ext cx="2934406"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24" name="Text Placeholder 3"/>
          <p:cNvSpPr>
            <a:spLocks noGrp="1"/>
          </p:cNvSpPr>
          <p:nvPr>
            <p:ph type="body" sz="half" idx="20"/>
          </p:nvPr>
        </p:nvSpPr>
        <p:spPr>
          <a:xfrm>
            <a:off x="7124575" y="4827208"/>
            <a:ext cx="2935997"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3"/>
          <p:cNvSpPr>
            <a:spLocks noGrp="1"/>
          </p:cNvSpPr>
          <p:nvPr>
            <p:ph type="dt" sz="half" idx="23"/>
          </p:nvPr>
        </p:nvSpPr>
        <p:spPr/>
        <p:txBody>
          <a:bodyPr/>
          <a:lstStyle>
            <a:lvl1pPr>
              <a:defRPr/>
            </a:lvl1pPr>
          </a:lstStyle>
          <a:p>
            <a:pPr>
              <a:defRPr/>
            </a:pPr>
            <a:fld id="{D6BD2AAA-6564-4A84-9545-C9D92FA4BD3E}" type="datetimeFigureOut">
              <a:rPr lang="en-US"/>
              <a:pPr>
                <a:defRPr/>
              </a:pPr>
              <a:t>1/28/2015</a:t>
            </a:fld>
            <a:endParaRPr lang="en-US"/>
          </a:p>
        </p:txBody>
      </p:sp>
      <p:sp>
        <p:nvSpPr>
          <p:cNvPr id="16" name="Footer Placeholder 4"/>
          <p:cNvSpPr>
            <a:spLocks noGrp="1"/>
          </p:cNvSpPr>
          <p:nvPr>
            <p:ph type="ftr" sz="quarter" idx="24"/>
          </p:nvPr>
        </p:nvSpPr>
        <p:spPr/>
        <p:txBody>
          <a:bodyPr/>
          <a:lstStyle>
            <a:lvl1pPr>
              <a:defRPr/>
            </a:lvl1pPr>
          </a:lstStyle>
          <a:p>
            <a:pPr>
              <a:defRPr/>
            </a:pPr>
            <a:endParaRPr lang="en-US"/>
          </a:p>
        </p:txBody>
      </p:sp>
      <p:sp>
        <p:nvSpPr>
          <p:cNvPr id="17" name="Slide Number Placeholder 5"/>
          <p:cNvSpPr>
            <a:spLocks noGrp="1"/>
          </p:cNvSpPr>
          <p:nvPr>
            <p:ph type="sldNum" sz="quarter" idx="25"/>
          </p:nvPr>
        </p:nvSpPr>
        <p:spPr/>
        <p:txBody>
          <a:bodyPr/>
          <a:lstStyle>
            <a:lvl1pPr>
              <a:defRPr/>
            </a:lvl1pPr>
          </a:lstStyle>
          <a:p>
            <a:fld id="{21C897FD-3FD6-4092-BC4E-3EBE799EC379}" type="slidenum">
              <a:rPr lang="en-US" altLang="en-US"/>
              <a:pPr/>
              <a:t>‹#›</a:t>
            </a:fld>
            <a:endParaRPr lang="en-US" altLang="en-US"/>
          </a:p>
        </p:txBody>
      </p:sp>
    </p:spTree>
    <p:extLst>
      <p:ext uri="{BB962C8B-B14F-4D97-AF65-F5344CB8AC3E}">
        <p14:creationId xmlns:p14="http://schemas.microsoft.com/office/powerpoint/2010/main" val="2197202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85260E5-8376-4EBA-A0DF-EDD2CDA6E239}" type="datetimeFigureOut">
              <a:rPr lang="en-US"/>
              <a:pPr>
                <a:defRPr/>
              </a:pPr>
              <a:t>1/28/2015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5C852F0-36FF-4921-81B8-8D517A8A1720}" type="slidenum">
              <a:rPr lang="en-US" altLang="en-US"/>
              <a:pPr/>
              <a:t>‹#›</a:t>
            </a:fld>
            <a:endParaRPr lang="en-US" altLang="en-US"/>
          </a:p>
        </p:txBody>
      </p:sp>
    </p:spTree>
    <p:extLst>
      <p:ext uri="{BB962C8B-B14F-4D97-AF65-F5344CB8AC3E}">
        <p14:creationId xmlns:p14="http://schemas.microsoft.com/office/powerpoint/2010/main" val="2908540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924ADB4-D5E0-4E2B-B958-5C6AB975564E}" type="datetimeFigureOut">
              <a:rPr lang="en-US"/>
              <a:pPr>
                <a:defRPr/>
              </a:pPr>
              <a:t>1/28/2015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AF6F927-8F58-4943-9F44-19E187B72586}" type="slidenum">
              <a:rPr lang="en-US" altLang="en-US"/>
              <a:pPr/>
              <a:t>‹#›</a:t>
            </a:fld>
            <a:endParaRPr lang="en-US" altLang="en-US"/>
          </a:p>
        </p:txBody>
      </p:sp>
    </p:spTree>
    <p:extLst>
      <p:ext uri="{BB962C8B-B14F-4D97-AF65-F5344CB8AC3E}">
        <p14:creationId xmlns:p14="http://schemas.microsoft.com/office/powerpoint/2010/main" val="124722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9BB2023-40EA-4F8A-9F90-1CB1920455C6}" type="datetimeFigureOut">
              <a:rPr lang="en-US"/>
              <a:pPr>
                <a:defRPr/>
              </a:pPr>
              <a:t>1/28/2015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21EFE10-36E2-4029-AF24-8CF3D2BFACB5}" type="slidenum">
              <a:rPr lang="en-US" altLang="en-US"/>
              <a:pPr/>
              <a:t>‹#›</a:t>
            </a:fld>
            <a:endParaRPr lang="en-US" altLang="en-US"/>
          </a:p>
        </p:txBody>
      </p:sp>
    </p:spTree>
    <p:extLst>
      <p:ext uri="{BB962C8B-B14F-4D97-AF65-F5344CB8AC3E}">
        <p14:creationId xmlns:p14="http://schemas.microsoft.com/office/powerpoint/2010/main" val="407573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35A7AD3-9B01-461C-8C45-DF846A608936}" type="datetimeFigureOut">
              <a:rPr lang="en-US"/>
              <a:pPr>
                <a:defRPr/>
              </a:pPr>
              <a:t>1/28/2015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7CD9425-B688-4FD0-8FCF-84E5EF700022}" type="slidenum">
              <a:rPr lang="en-US" altLang="en-US"/>
              <a:pPr/>
              <a:t>‹#›</a:t>
            </a:fld>
            <a:endParaRPr lang="en-US" altLang="en-US"/>
          </a:p>
        </p:txBody>
      </p:sp>
    </p:spTree>
    <p:extLst>
      <p:ext uri="{BB962C8B-B14F-4D97-AF65-F5344CB8AC3E}">
        <p14:creationId xmlns:p14="http://schemas.microsoft.com/office/powerpoint/2010/main" val="1539821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F07CE75-8819-4B02-9442-5B40EC436D75}" type="datetimeFigureOut">
              <a:rPr lang="en-US"/>
              <a:pPr>
                <a:defRPr/>
              </a:pPr>
              <a:t>1/28/2015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99CA313-17E6-4719-A986-5CA2C1FFF561}" type="slidenum">
              <a:rPr lang="en-US" altLang="en-US"/>
              <a:pPr/>
              <a:t>‹#›</a:t>
            </a:fld>
            <a:endParaRPr lang="en-US" altLang="en-US"/>
          </a:p>
        </p:txBody>
      </p:sp>
    </p:spTree>
    <p:extLst>
      <p:ext uri="{BB962C8B-B14F-4D97-AF65-F5344CB8AC3E}">
        <p14:creationId xmlns:p14="http://schemas.microsoft.com/office/powerpoint/2010/main" val="290729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0F51B6E5-C0EB-4D2B-84BB-F8316002B526}" type="datetimeFigureOut">
              <a:rPr lang="en-US"/>
              <a:pPr>
                <a:defRPr/>
              </a:pPr>
              <a:t>1/28/2015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860A4557-0B63-45BE-AC9D-71A6A7C5FD83}" type="slidenum">
              <a:rPr lang="en-US" altLang="en-US"/>
              <a:pPr/>
              <a:t>‹#›</a:t>
            </a:fld>
            <a:endParaRPr lang="en-US" altLang="en-US"/>
          </a:p>
        </p:txBody>
      </p:sp>
    </p:spTree>
    <p:extLst>
      <p:ext uri="{BB962C8B-B14F-4D97-AF65-F5344CB8AC3E}">
        <p14:creationId xmlns:p14="http://schemas.microsoft.com/office/powerpoint/2010/main" val="277476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2F7A8476-31EF-4FB4-A190-57DDABDAC45A}" type="datetimeFigureOut">
              <a:rPr lang="en-US"/>
              <a:pPr>
                <a:defRPr/>
              </a:pPr>
              <a:t>1/28/2015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97D98AFD-C6D5-4986-AD66-C4B64DC30826}" type="slidenum">
              <a:rPr lang="en-US" altLang="en-US"/>
              <a:pPr/>
              <a:t>‹#›</a:t>
            </a:fld>
            <a:endParaRPr lang="en-US" altLang="en-US"/>
          </a:p>
        </p:txBody>
      </p:sp>
    </p:spTree>
    <p:extLst>
      <p:ext uri="{BB962C8B-B14F-4D97-AF65-F5344CB8AC3E}">
        <p14:creationId xmlns:p14="http://schemas.microsoft.com/office/powerpoint/2010/main" val="421487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4638B50-4F57-48CD-BA2D-649E8BFCD962}" type="datetimeFigureOut">
              <a:rPr lang="en-US"/>
              <a:pPr>
                <a:defRPr/>
              </a:pPr>
              <a:t>1/28/2015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0A19E618-2359-4BDC-93D4-9823D16798C8}" type="slidenum">
              <a:rPr lang="en-US" altLang="en-US"/>
              <a:pPr/>
              <a:t>‹#›</a:t>
            </a:fld>
            <a:endParaRPr lang="en-US" altLang="en-US"/>
          </a:p>
        </p:txBody>
      </p:sp>
    </p:spTree>
    <p:extLst>
      <p:ext uri="{BB962C8B-B14F-4D97-AF65-F5344CB8AC3E}">
        <p14:creationId xmlns:p14="http://schemas.microsoft.com/office/powerpoint/2010/main" val="218583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E732A76-AD51-493C-BD01-6D90F1C7AF52}" type="datetimeFigureOut">
              <a:rPr lang="en-US"/>
              <a:pPr>
                <a:defRPr/>
              </a:pPr>
              <a:t>1/28/2015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C9F4D6E-937E-422C-AAA1-F0B519D967DC}" type="slidenum">
              <a:rPr lang="en-US" altLang="en-US"/>
              <a:pPr/>
              <a:t>‹#›</a:t>
            </a:fld>
            <a:endParaRPr lang="en-US" altLang="en-US"/>
          </a:p>
        </p:txBody>
      </p:sp>
    </p:spTree>
    <p:extLst>
      <p:ext uri="{BB962C8B-B14F-4D97-AF65-F5344CB8AC3E}">
        <p14:creationId xmlns:p14="http://schemas.microsoft.com/office/powerpoint/2010/main" val="2988742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2C4CF15-484D-440A-B53E-75DEDB390969}" type="datetimeFigureOut">
              <a:rPr lang="en-US"/>
              <a:pPr>
                <a:defRPr/>
              </a:pPr>
              <a:t>1/28/2015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C4BD0A1-01C3-4812-B404-55333FA221FC}" type="slidenum">
              <a:rPr lang="en-US" altLang="en-US"/>
              <a:pPr/>
              <a:t>‹#›</a:t>
            </a:fld>
            <a:endParaRPr lang="en-US" altLang="en-US"/>
          </a:p>
        </p:txBody>
      </p:sp>
    </p:spTree>
    <p:extLst>
      <p:ext uri="{BB962C8B-B14F-4D97-AF65-F5344CB8AC3E}">
        <p14:creationId xmlns:p14="http://schemas.microsoft.com/office/powerpoint/2010/main" val="4182237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pic>
        <p:nvPicPr>
          <p:cNvPr id="1026" name="Picture 7"/>
          <p:cNvPicPr>
            <a:picLocks noChangeAspect="1"/>
          </p:cNvPicPr>
          <p:nvPr/>
        </p:nvPicPr>
        <p:blipFill>
          <a:blip r:embed="rId20">
            <a:extLst>
              <a:ext uri="{28A0092B-C50C-407E-A947-70E740481C1C}">
                <a14:useLocalDpi xmlns:a14="http://schemas.microsoft.com/office/drawing/2010/main" val="0"/>
              </a:ext>
            </a:extLst>
          </a:blip>
          <a:srcRect l="3613"/>
          <a:stretch>
            <a:fillRect/>
          </a:stretch>
        </p:blipFill>
        <p:spPr bwMode="auto">
          <a:xfrm>
            <a:off x="0" y="2670175"/>
            <a:ext cx="4037013"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6"/>
          <p:cNvPicPr>
            <a:picLocks noChangeAspect="1"/>
          </p:cNvPicPr>
          <p:nvPr/>
        </p:nvPicPr>
        <p:blipFill>
          <a:blip r:embed="rId21">
            <a:extLst>
              <a:ext uri="{28A0092B-C50C-407E-A947-70E740481C1C}">
                <a14:useLocalDpi xmlns:a14="http://schemas.microsoft.com/office/drawing/2010/main" val="0"/>
              </a:ext>
            </a:extLst>
          </a:blip>
          <a:srcRect l="35640"/>
          <a:stretch>
            <a:fillRect/>
          </a:stretch>
        </p:blipFill>
        <p:spPr bwMode="auto">
          <a:xfrm>
            <a:off x="0" y="2892425"/>
            <a:ext cx="1522413"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31" name="Picture 8"/>
          <p:cNvPicPr>
            <a:picLocks noChangeAspect="1"/>
          </p:cNvPicPr>
          <p:nvPr/>
        </p:nvPicPr>
        <p:blipFill>
          <a:blip r:embed="rId22">
            <a:extLst>
              <a:ext uri="{28A0092B-C50C-407E-A947-70E740481C1C}">
                <a14:useLocalDpi xmlns:a14="http://schemas.microsoft.com/office/drawing/2010/main" val="0"/>
              </a:ext>
            </a:extLst>
          </a:blip>
          <a:srcRect t="28813"/>
          <a:stretch>
            <a:fillRect/>
          </a:stretch>
        </p:blipFill>
        <p:spPr bwMode="auto">
          <a:xfrm>
            <a:off x="7999413" y="0"/>
            <a:ext cx="16033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p:cNvPicPr>
            <a:picLocks noChangeAspect="1"/>
          </p:cNvPicPr>
          <p:nvPr/>
        </p:nvPicPr>
        <p:blipFill>
          <a:blip r:embed="rId23">
            <a:extLst>
              <a:ext uri="{28A0092B-C50C-407E-A947-70E740481C1C}">
                <a14:useLocalDpi xmlns:a14="http://schemas.microsoft.com/office/drawing/2010/main" val="0"/>
              </a:ext>
            </a:extLst>
          </a:blip>
          <a:srcRect b="23320"/>
          <a:stretch>
            <a:fillRect/>
          </a:stretch>
        </p:blipFill>
        <p:spPr bwMode="auto">
          <a:xfrm>
            <a:off x="8605838" y="6096000"/>
            <a:ext cx="9937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34" name="Title Placeholder 1"/>
          <p:cNvSpPr>
            <a:spLocks noGrp="1"/>
          </p:cNvSpPr>
          <p:nvPr>
            <p:ph type="title"/>
          </p:nvPr>
        </p:nvSpPr>
        <p:spPr bwMode="auto">
          <a:xfrm>
            <a:off x="646113" y="452438"/>
            <a:ext cx="940435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35" name="Text Placeholder 2"/>
          <p:cNvSpPr>
            <a:spLocks noGrp="1"/>
          </p:cNvSpPr>
          <p:nvPr>
            <p:ph type="body" idx="1"/>
          </p:nvPr>
        </p:nvSpPr>
        <p:spPr bwMode="auto">
          <a:xfrm>
            <a:off x="1103313" y="2052638"/>
            <a:ext cx="8947150"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rot="5400000">
            <a:off x="10155238" y="1790700"/>
            <a:ext cx="990600" cy="304800"/>
          </a:xfrm>
          <a:prstGeom prst="rect">
            <a:avLst/>
          </a:prstGeom>
        </p:spPr>
        <p:txBody>
          <a:bodyPr vert="horz" lIns="91440" tIns="45720" rIns="91440" bIns="45720" rtlCol="0" anchor="t"/>
          <a:lstStyle>
            <a:lvl1pPr algn="l" eaLnBrk="1" fontAlgn="auto" hangingPunct="1">
              <a:spcBef>
                <a:spcPts val="0"/>
              </a:spcBef>
              <a:spcAft>
                <a:spcPts val="0"/>
              </a:spcAft>
              <a:defRPr sz="1100" b="0" i="0" smtClean="0">
                <a:solidFill>
                  <a:schemeClr val="tx1">
                    <a:tint val="75000"/>
                    <a:alpha val="60000"/>
                  </a:schemeClr>
                </a:solidFill>
                <a:latin typeface="+mn-lt"/>
              </a:defRPr>
            </a:lvl1pPr>
          </a:lstStyle>
          <a:p>
            <a:pPr>
              <a:defRPr/>
            </a:pPr>
            <a:fld id="{430224EB-2C98-4293-9512-24AB2E4AC88D}" type="datetimeFigureOut">
              <a:rPr lang="en-US"/>
              <a:pPr>
                <a:defRPr/>
              </a:pPr>
              <a:t>1/28/2015</a:t>
            </a:fld>
            <a:endParaRPr lang="en-US"/>
          </a:p>
        </p:txBody>
      </p:sp>
      <p:sp>
        <p:nvSpPr>
          <p:cNvPr id="5" name="Footer Placeholder 4"/>
          <p:cNvSpPr>
            <a:spLocks noGrp="1"/>
          </p:cNvSpPr>
          <p:nvPr>
            <p:ph type="ftr" sz="quarter" idx="3"/>
          </p:nvPr>
        </p:nvSpPr>
        <p:spPr>
          <a:xfrm rot="5400000">
            <a:off x="8951118" y="3225007"/>
            <a:ext cx="3859213" cy="304800"/>
          </a:xfrm>
          <a:prstGeom prst="rect">
            <a:avLst/>
          </a:prstGeom>
        </p:spPr>
        <p:txBody>
          <a:bodyPr vert="horz" lIns="91440" tIns="45720" rIns="91440" bIns="45720" rtlCol="0" anchor="b"/>
          <a:lstStyle>
            <a:lvl1pPr algn="l" eaLnBrk="1" fontAlgn="auto" hangingPunct="1">
              <a:spcBef>
                <a:spcPts val="0"/>
              </a:spcBef>
              <a:spcAft>
                <a:spcPts val="0"/>
              </a:spcAft>
              <a:defRPr sz="1100" b="0" i="0">
                <a:solidFill>
                  <a:schemeClr val="tx1">
                    <a:tint val="75000"/>
                    <a:alpha val="60000"/>
                  </a:schemeClr>
                </a:solidFill>
                <a:latin typeface="+mn-lt"/>
              </a:defRPr>
            </a:lvl1pPr>
          </a:lstStyle>
          <a:p>
            <a:pPr>
              <a:defRPr/>
            </a:pPr>
            <a:endParaRPr lang="en-US"/>
          </a:p>
        </p:txBody>
      </p:sp>
      <p:sp>
        <p:nvSpPr>
          <p:cNvPr id="6"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rstTxWarp prst="textNoShape">
              <a:avLst/>
            </a:prstTxWarp>
          </a:bodyPr>
          <a:lstStyle>
            <a:lvl1pPr algn="ctr" eaLnBrk="1" hangingPunct="1">
              <a:defRPr sz="2800">
                <a:solidFill>
                  <a:srgbClr val="FFFFFF"/>
                </a:solidFill>
              </a:defRPr>
            </a:lvl1pPr>
          </a:lstStyle>
          <a:p>
            <a:fld id="{61776030-008C-41BB-848F-3E6808F9B415}" type="slidenum">
              <a:rPr lang="en-US" altLang="en-US"/>
              <a:pPr/>
              <a:t>‹#›</a:t>
            </a:fld>
            <a:endParaRPr lang="en-US" altLang="en-US"/>
          </a:p>
        </p:txBody>
      </p:sp>
    </p:spTree>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3" r:id="rId12"/>
    <p:sldLayoutId id="2147483710" r:id="rId13"/>
    <p:sldLayoutId id="2147483714" r:id="rId14"/>
    <p:sldLayoutId id="2147483715" r:id="rId15"/>
    <p:sldLayoutId id="2147483711" r:id="rId16"/>
    <p:sldLayoutId id="2147483712" r:id="rId17"/>
  </p:sldLayoutIdLst>
  <p:txStyles>
    <p:titleStyle>
      <a:lvl1pPr algn="l" defTabSz="457200" rtl="0" fontAlgn="base">
        <a:spcBef>
          <a:spcPct val="0"/>
        </a:spcBef>
        <a:spcAft>
          <a:spcPct val="0"/>
        </a:spcAft>
        <a:defRPr sz="4200" kern="1200">
          <a:solidFill>
            <a:schemeClr val="tx2"/>
          </a:solidFill>
          <a:latin typeface="+mj-lt"/>
          <a:ea typeface="+mj-ea"/>
          <a:cs typeface="+mj-cs"/>
        </a:defRPr>
      </a:lvl1pPr>
      <a:lvl2pPr algn="l" defTabSz="457200" rtl="0" fontAlgn="base">
        <a:spcBef>
          <a:spcPct val="0"/>
        </a:spcBef>
        <a:spcAft>
          <a:spcPct val="0"/>
        </a:spcAft>
        <a:defRPr sz="4200">
          <a:solidFill>
            <a:schemeClr val="tx2"/>
          </a:solidFill>
          <a:latin typeface="Century Gothic" pitchFamily="34" charset="0"/>
        </a:defRPr>
      </a:lvl2pPr>
      <a:lvl3pPr algn="l" defTabSz="457200" rtl="0" fontAlgn="base">
        <a:spcBef>
          <a:spcPct val="0"/>
        </a:spcBef>
        <a:spcAft>
          <a:spcPct val="0"/>
        </a:spcAft>
        <a:defRPr sz="4200">
          <a:solidFill>
            <a:schemeClr val="tx2"/>
          </a:solidFill>
          <a:latin typeface="Century Gothic" pitchFamily="34" charset="0"/>
        </a:defRPr>
      </a:lvl3pPr>
      <a:lvl4pPr algn="l" defTabSz="457200" rtl="0" fontAlgn="base">
        <a:spcBef>
          <a:spcPct val="0"/>
        </a:spcBef>
        <a:spcAft>
          <a:spcPct val="0"/>
        </a:spcAft>
        <a:defRPr sz="4200">
          <a:solidFill>
            <a:schemeClr val="tx2"/>
          </a:solidFill>
          <a:latin typeface="Century Gothic" pitchFamily="34" charset="0"/>
        </a:defRPr>
      </a:lvl4pPr>
      <a:lvl5pPr algn="l" defTabSz="457200" rtl="0" fontAlgn="base">
        <a:spcBef>
          <a:spcPct val="0"/>
        </a:spcBef>
        <a:spcAft>
          <a:spcPct val="0"/>
        </a:spcAft>
        <a:defRPr sz="4200">
          <a:solidFill>
            <a:schemeClr val="tx2"/>
          </a:solidFill>
          <a:latin typeface="Century Gothic"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fontAlgn="base">
        <a:spcBef>
          <a:spcPts val="1000"/>
        </a:spcBef>
        <a:spcAft>
          <a:spcPct val="0"/>
        </a:spcAft>
        <a:buClr>
          <a:srgbClr val="8AD0D6"/>
        </a:buClr>
        <a:buSzPct val="80000"/>
        <a:buFont typeface="Wingdings 3" pitchFamily="18" charset="2"/>
        <a:buChar char=""/>
        <a:defRPr sz="2000" kern="1200">
          <a:solidFill>
            <a:schemeClr val="tx1"/>
          </a:solidFill>
          <a:latin typeface="+mj-lt"/>
          <a:ea typeface="+mj-ea"/>
          <a:cs typeface="+mj-cs"/>
        </a:defRPr>
      </a:lvl1pPr>
      <a:lvl2pPr marL="742950" indent="-285750" algn="l" defTabSz="457200" rtl="0" fontAlgn="base">
        <a:spcBef>
          <a:spcPts val="1000"/>
        </a:spcBef>
        <a:spcAft>
          <a:spcPct val="0"/>
        </a:spcAft>
        <a:buClr>
          <a:srgbClr val="8AD0D6"/>
        </a:buClr>
        <a:buSzPct val="80000"/>
        <a:buFont typeface="Wingdings 3" pitchFamily="18" charset="2"/>
        <a:buChar char=""/>
        <a:defRPr kern="1200">
          <a:solidFill>
            <a:schemeClr val="tx1"/>
          </a:solidFill>
          <a:latin typeface="+mj-lt"/>
          <a:ea typeface="+mj-ea"/>
          <a:cs typeface="+mj-cs"/>
        </a:defRPr>
      </a:lvl2pPr>
      <a:lvl3pPr marL="1143000" indent="-228600" algn="l" defTabSz="457200" rtl="0" fontAlgn="base">
        <a:spcBef>
          <a:spcPts val="1000"/>
        </a:spcBef>
        <a:spcAft>
          <a:spcPct val="0"/>
        </a:spcAft>
        <a:buClr>
          <a:srgbClr val="8AD0D6"/>
        </a:buClr>
        <a:buSzPct val="80000"/>
        <a:buFont typeface="Wingdings 3" pitchFamily="18" charset="2"/>
        <a:buChar char=""/>
        <a:defRPr sz="1600" kern="1200">
          <a:solidFill>
            <a:schemeClr val="tx1"/>
          </a:solidFill>
          <a:latin typeface="+mj-lt"/>
          <a:ea typeface="+mj-ea"/>
          <a:cs typeface="+mj-cs"/>
        </a:defRPr>
      </a:lvl3pPr>
      <a:lvl4pPr marL="1600200" indent="-228600" algn="l" defTabSz="457200" rtl="0" fontAlgn="base">
        <a:spcBef>
          <a:spcPts val="1000"/>
        </a:spcBef>
        <a:spcAft>
          <a:spcPct val="0"/>
        </a:spcAft>
        <a:buClr>
          <a:srgbClr val="8AD0D6"/>
        </a:buClr>
        <a:buSzPct val="80000"/>
        <a:buFont typeface="Wingdings 3" pitchFamily="18" charset="2"/>
        <a:buChar char=""/>
        <a:defRPr sz="1400" kern="1200">
          <a:solidFill>
            <a:schemeClr val="tx1"/>
          </a:solidFill>
          <a:latin typeface="+mj-lt"/>
          <a:ea typeface="+mj-ea"/>
          <a:cs typeface="+mj-cs"/>
        </a:defRPr>
      </a:lvl4pPr>
      <a:lvl5pPr marL="2057400" indent="-228600" algn="l" defTabSz="457200" rtl="0" fontAlgn="base">
        <a:spcBef>
          <a:spcPts val="1000"/>
        </a:spcBef>
        <a:spcAft>
          <a:spcPct val="0"/>
        </a:spcAft>
        <a:buClr>
          <a:srgbClr val="8AD0D6"/>
        </a:buClr>
        <a:buSzPct val="80000"/>
        <a:buFont typeface="Wingdings 3" pitchFamily="18" charset="2"/>
        <a:buChar char=""/>
        <a:defRPr sz="140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1155700" y="1447800"/>
            <a:ext cx="9739313" cy="3527425"/>
          </a:xfrm>
        </p:spPr>
        <p:txBody>
          <a:bodyPr/>
          <a:lstStyle/>
          <a:p>
            <a:pPr algn="ctr"/>
            <a:r>
              <a:rPr lang="en-US" altLang="en-US" smtClean="0"/>
              <a:t>Developing a NIOS II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3" y="452438"/>
            <a:ext cx="9404350" cy="946871"/>
          </a:xfrm>
        </p:spPr>
        <p:txBody>
          <a:bodyPr/>
          <a:lstStyle/>
          <a:p>
            <a:r>
              <a:rPr lang="en-US" dirty="0"/>
              <a:t>Continued…..</a:t>
            </a:r>
            <a:endParaRPr lang="en-IN" dirty="0"/>
          </a:p>
        </p:txBody>
      </p:sp>
      <p:pic>
        <p:nvPicPr>
          <p:cNvPr id="4" name="Picture 2" descr="F:\quartus pics\5.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13" y="2052638"/>
            <a:ext cx="9404350" cy="444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477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mtClean="0"/>
              <a:t>Setting up the SOPC Builder</a:t>
            </a:r>
          </a:p>
        </p:txBody>
      </p:sp>
      <p:sp>
        <p:nvSpPr>
          <p:cNvPr id="11267" name="Content Placeholder 2"/>
          <p:cNvSpPr>
            <a:spLocks noGrp="1"/>
          </p:cNvSpPr>
          <p:nvPr>
            <p:ph idx="1"/>
          </p:nvPr>
        </p:nvSpPr>
        <p:spPr/>
        <p:txBody>
          <a:bodyPr/>
          <a:lstStyle/>
          <a:p>
            <a:r>
              <a:rPr lang="en-US" altLang="en-US" dirty="0" smtClean="0"/>
              <a:t>After the setup of your project is complete, setting up the SOPC builder is the next task.  This option is found under 					</a:t>
            </a:r>
            <a:r>
              <a:rPr lang="en-US" altLang="en-US" b="1" dirty="0" smtClean="0"/>
              <a:t>Tools</a:t>
            </a:r>
            <a:r>
              <a:rPr lang="en-US" altLang="en-US" dirty="0" smtClean="0"/>
              <a:t> </a:t>
            </a:r>
            <a:r>
              <a:rPr lang="en-US" altLang="en-US" dirty="0"/>
              <a:t>&gt;</a:t>
            </a:r>
            <a:r>
              <a:rPr lang="en-US" altLang="en-US" dirty="0" smtClean="0"/>
              <a:t> </a:t>
            </a:r>
            <a:r>
              <a:rPr lang="en-US" altLang="en-US" b="1" dirty="0" smtClean="0"/>
              <a:t>SOPC Builder</a:t>
            </a:r>
          </a:p>
          <a:p>
            <a:r>
              <a:rPr lang="en-US" altLang="en-US" dirty="0" smtClean="0"/>
              <a:t>This is the configuration needed to properly design programmed code for processor and NIOS II system.</a:t>
            </a:r>
          </a:p>
          <a:p>
            <a:r>
              <a:rPr lang="en-US" altLang="en-US" dirty="0" smtClean="0"/>
              <a:t>Once there, it will ask for the System name, and Target HDL.</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3" y="452438"/>
            <a:ext cx="9404350" cy="1099271"/>
          </a:xfrm>
        </p:spPr>
        <p:txBody>
          <a:bodyPr/>
          <a:lstStyle/>
          <a:p>
            <a:r>
              <a:rPr lang="en-US" dirty="0"/>
              <a:t>SOPC Begins…</a:t>
            </a:r>
            <a:br>
              <a:rPr lang="en-US" dirty="0"/>
            </a:br>
            <a:r>
              <a:rPr lang="en-US" sz="4400" dirty="0"/>
              <a:t>Tools----</a:t>
            </a:r>
            <a:r>
              <a:rPr lang="en-US" sz="4400" dirty="0">
                <a:sym typeface="Wingdings" panose="05000000000000000000" pitchFamily="2" charset="2"/>
              </a:rPr>
              <a:t> SOPC Builder</a:t>
            </a:r>
            <a:endParaRPr lang="en-IN" dirty="0"/>
          </a:p>
        </p:txBody>
      </p:sp>
      <p:pic>
        <p:nvPicPr>
          <p:cNvPr id="4" name="Picture 2" descr="F:\quartus pics\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13" y="2052637"/>
            <a:ext cx="9404350" cy="433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4118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z="4000" dirty="0"/>
              <a:t>SOPCINFO </a:t>
            </a:r>
            <a:r>
              <a:rPr lang="en-US" sz="4000" dirty="0" smtClean="0"/>
              <a:t>file, Name </a:t>
            </a:r>
            <a:r>
              <a:rPr lang="en-US" sz="4000" dirty="0"/>
              <a:t>it NIOSII_DE2</a:t>
            </a:r>
            <a:endParaRPr lang="en-US" altLang="en-US" sz="4000" dirty="0" smtClean="0"/>
          </a:p>
        </p:txBody>
      </p:sp>
      <p:pic>
        <p:nvPicPr>
          <p:cNvPr id="12291" name="Content Placeholder 3" descr="F:\quartus pics\7.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84489" y="1276865"/>
            <a:ext cx="10633328" cy="5259859"/>
          </a:xfr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46113" y="452438"/>
            <a:ext cx="9404350" cy="793750"/>
          </a:xfrm>
        </p:spPr>
        <p:txBody>
          <a:bodyPr/>
          <a:lstStyle/>
          <a:p>
            <a:r>
              <a:rPr lang="en-US" altLang="en-US" smtClean="0"/>
              <a:t>HDL</a:t>
            </a:r>
          </a:p>
        </p:txBody>
      </p:sp>
      <p:sp>
        <p:nvSpPr>
          <p:cNvPr id="13315" name="Content Placeholder 2"/>
          <p:cNvSpPr>
            <a:spLocks noGrp="1"/>
          </p:cNvSpPr>
          <p:nvPr>
            <p:ph idx="1"/>
          </p:nvPr>
        </p:nvSpPr>
        <p:spPr>
          <a:xfrm>
            <a:off x="1103313" y="1246188"/>
            <a:ext cx="8947150" cy="5002212"/>
          </a:xfrm>
        </p:spPr>
        <p:txBody>
          <a:bodyPr/>
          <a:lstStyle/>
          <a:p>
            <a:pPr marL="342900" lvl="1" indent="-342900"/>
            <a:r>
              <a:rPr lang="en-US" altLang="en-US" smtClean="0"/>
              <a:t>HDL (Hardware Description Language) is a specialized computer language used to program the structure, design and operation of electronic systems; in this case, an FPGA system.</a:t>
            </a:r>
          </a:p>
          <a:p>
            <a:pPr marL="342900" lvl="1" indent="-342900"/>
            <a:r>
              <a:rPr lang="en-US" altLang="en-US" smtClean="0"/>
              <a:t>DIFFERENCE BETWEEN VERILOG and VHDL:</a:t>
            </a:r>
          </a:p>
          <a:p>
            <a:pPr marL="742950" lvl="2" indent="-342900"/>
            <a:r>
              <a:rPr lang="en-US" altLang="en-US" smtClean="0"/>
              <a:t>VHDL(Very high speed integrated circuit Hardware Description Language):</a:t>
            </a:r>
          </a:p>
          <a:p>
            <a:pPr marL="1200150" lvl="3" indent="-342900"/>
            <a:r>
              <a:rPr lang="en-US" altLang="en-US" smtClean="0"/>
              <a:t>This is a strongly typed language, and scripts that are not strongly typed, are unable to compile.  A strongly typed language like VHDL does not allow the intermixing, or operation of variables, with different classes. VHDL is not case sensitive, and users can freely change the case, as long as the characters in the name, and the order, stay the same.</a:t>
            </a:r>
            <a:br>
              <a:rPr lang="en-US" altLang="en-US" smtClean="0"/>
            </a:br>
            <a:endParaRPr lang="en-US" altLang="en-US" smtClean="0"/>
          </a:p>
          <a:p>
            <a:pPr marL="742950" lvl="2" indent="-342900"/>
            <a:r>
              <a:rPr lang="en-US" altLang="en-US" smtClean="0"/>
              <a:t>VERILOG</a:t>
            </a:r>
          </a:p>
          <a:p>
            <a:pPr marL="1200150" lvl="3" indent="-342900"/>
            <a:r>
              <a:rPr lang="en-US" altLang="en-US" smtClean="0"/>
              <a:t>Verilog uses weak typing, which is the opposite of a strongly typed language. Verilog is case sensitive, and would not recognize a variable if the case used is not consistent with what it was previously.  But the advantage that Verilog has over the older language VHDL, is the fact that since the coding is very similar to the popular C programming, then this is much more preferred.  Selecting this option under Target HDL is better for beginners.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smtClean="0"/>
              <a:t>Check the Processor Settings</a:t>
            </a:r>
          </a:p>
        </p:txBody>
      </p:sp>
      <p:sp>
        <p:nvSpPr>
          <p:cNvPr id="14339" name="Content Placeholder 2"/>
          <p:cNvSpPr>
            <a:spLocks noGrp="1"/>
          </p:cNvSpPr>
          <p:nvPr>
            <p:ph idx="1"/>
          </p:nvPr>
        </p:nvSpPr>
        <p:spPr/>
        <p:txBody>
          <a:bodyPr/>
          <a:lstStyle/>
          <a:p>
            <a:r>
              <a:rPr lang="en-US" altLang="en-US" dirty="0" smtClean="0"/>
              <a:t>Check the NIOS II Processor under </a:t>
            </a:r>
            <a:r>
              <a:rPr lang="en-US" altLang="en-US" b="1" dirty="0" smtClean="0"/>
              <a:t>Processors</a:t>
            </a:r>
            <a:r>
              <a:rPr lang="en-US" altLang="en-US" dirty="0" smtClean="0"/>
              <a:t>, and check to see if the right Device Family is selected, and the clock settings are set correctly. If not, they can be edited.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46113" y="172352"/>
            <a:ext cx="9404350" cy="1400175"/>
          </a:xfrm>
        </p:spPr>
        <p:txBody>
          <a:bodyPr/>
          <a:lstStyle/>
          <a:p>
            <a:r>
              <a:rPr lang="en-US" altLang="en-US" dirty="0" smtClean="0"/>
              <a:t>Check the Processor Settings</a:t>
            </a:r>
          </a:p>
        </p:txBody>
      </p:sp>
      <p:pic>
        <p:nvPicPr>
          <p:cNvPr id="15363"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5701" y="912427"/>
            <a:ext cx="11637963" cy="56610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t>Selecting a NIOS II Core</a:t>
            </a:r>
          </a:p>
        </p:txBody>
      </p:sp>
      <p:sp>
        <p:nvSpPr>
          <p:cNvPr id="16387" name="Content Placeholder 2"/>
          <p:cNvSpPr>
            <a:spLocks noGrp="1"/>
          </p:cNvSpPr>
          <p:nvPr>
            <p:ph idx="1"/>
          </p:nvPr>
        </p:nvSpPr>
        <p:spPr>
          <a:xfrm>
            <a:off x="1111551" y="1764314"/>
            <a:ext cx="8947150" cy="4554108"/>
          </a:xfrm>
        </p:spPr>
        <p:txBody>
          <a:bodyPr/>
          <a:lstStyle/>
          <a:p>
            <a:r>
              <a:rPr lang="en-US" altLang="en-US" dirty="0" smtClean="0"/>
              <a:t>You will be prompted to select a NIOS II Core for the project.</a:t>
            </a:r>
          </a:p>
          <a:p>
            <a:pPr lvl="1"/>
            <a:r>
              <a:rPr lang="en-US" altLang="en-US" dirty="0" smtClean="0"/>
              <a:t>Three options are available, NIOS II/e, NIOS II/s, NIOS II/f</a:t>
            </a:r>
          </a:p>
          <a:p>
            <a:pPr lvl="1"/>
            <a:r>
              <a:rPr lang="en-US" altLang="en-US" dirty="0" smtClean="0"/>
              <a:t>Below are the major features between all the processors:</a:t>
            </a:r>
          </a:p>
          <a:p>
            <a:pPr lvl="2"/>
            <a:r>
              <a:rPr lang="en-US" altLang="en-US" dirty="0" smtClean="0"/>
              <a:t>Performance: 50MHz</a:t>
            </a:r>
          </a:p>
          <a:p>
            <a:pPr lvl="2"/>
            <a:r>
              <a:rPr lang="en-US" altLang="en-US" dirty="0" smtClean="0"/>
              <a:t>Logic and Memory Usage</a:t>
            </a:r>
          </a:p>
          <a:p>
            <a:pPr lvl="1"/>
            <a:r>
              <a:rPr lang="en-US" altLang="en-US" dirty="0" smtClean="0"/>
              <a:t>DMIPS (Dhrystone Millions Per Second) is the units for the performance,  More is better.</a:t>
            </a:r>
          </a:p>
          <a:p>
            <a:pPr lvl="1"/>
            <a:r>
              <a:rPr lang="en-US" altLang="en-US" dirty="0" smtClean="0"/>
              <a:t>Logic Usage is the number of logic elements that can be used.  Logic elements are electronic devices that perform elementary logic operation.  More is generally better.</a:t>
            </a:r>
          </a:p>
          <a:p>
            <a:pPr lvl="1"/>
            <a:r>
              <a:rPr lang="en-US" altLang="en-US" dirty="0" smtClean="0"/>
              <a:t>Memory Usage is the amount of Memory available to be used. E.g. M9K is 9000 bits.  The board to be used will be 9216 bits to be exact.  More is generally better.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30175" y="14288"/>
            <a:ext cx="9405938" cy="884237"/>
          </a:xfrm>
        </p:spPr>
        <p:txBody>
          <a:bodyPr/>
          <a:lstStyle/>
          <a:p>
            <a:r>
              <a:rPr lang="en-US" altLang="en-US" smtClean="0"/>
              <a:t>Selecting a NIOS II Core</a:t>
            </a:r>
          </a:p>
        </p:txBody>
      </p:sp>
      <p:sp>
        <p:nvSpPr>
          <p:cNvPr id="3" name="Content Placeholder 2"/>
          <p:cNvSpPr>
            <a:spLocks noGrp="1"/>
          </p:cNvSpPr>
          <p:nvPr>
            <p:ph idx="1"/>
          </p:nvPr>
        </p:nvSpPr>
        <p:spPr>
          <a:xfrm>
            <a:off x="201613" y="898525"/>
            <a:ext cx="11058525" cy="5959475"/>
          </a:xfrm>
        </p:spPr>
        <p:txBody>
          <a:bodyPr rtlCol="0">
            <a:normAutofit fontScale="92500" lnSpcReduction="20000"/>
          </a:bodyPr>
          <a:lstStyle/>
          <a:p>
            <a:pPr fontAlgn="auto">
              <a:spcAft>
                <a:spcPts val="0"/>
              </a:spcAft>
              <a:buClr>
                <a:schemeClr val="bg2">
                  <a:lumMod val="40000"/>
                  <a:lumOff val="60000"/>
                </a:schemeClr>
              </a:buClr>
              <a:buFont typeface="Wingdings 3" charset="2"/>
              <a:buChar char=""/>
              <a:defRPr/>
            </a:pPr>
            <a:r>
              <a:rPr lang="en-US" dirty="0" smtClean="0"/>
              <a:t>And the one to be selected is…..</a:t>
            </a:r>
          </a:p>
          <a:p>
            <a:pPr fontAlgn="auto">
              <a:spcAft>
                <a:spcPts val="0"/>
              </a:spcAft>
              <a:buClr>
                <a:schemeClr val="bg2">
                  <a:lumMod val="40000"/>
                  <a:lumOff val="60000"/>
                </a:schemeClr>
              </a:buClr>
              <a:buFont typeface="Wingdings 3" charset="2"/>
              <a:buChar char=""/>
              <a:defRPr/>
            </a:pPr>
            <a:endParaRPr lang="en-US" dirty="0"/>
          </a:p>
          <a:p>
            <a:pPr fontAlgn="auto">
              <a:spcAft>
                <a:spcPts val="0"/>
              </a:spcAft>
              <a:buClr>
                <a:schemeClr val="bg2">
                  <a:lumMod val="40000"/>
                  <a:lumOff val="60000"/>
                </a:schemeClr>
              </a:buClr>
              <a:buFont typeface="Wingdings 3" charset="2"/>
              <a:buChar char=""/>
              <a:defRPr/>
            </a:pPr>
            <a:endParaRPr lang="en-US" dirty="0" smtClean="0"/>
          </a:p>
          <a:p>
            <a:pPr fontAlgn="auto">
              <a:spcAft>
                <a:spcPts val="0"/>
              </a:spcAft>
              <a:buClr>
                <a:schemeClr val="bg2">
                  <a:lumMod val="40000"/>
                  <a:lumOff val="60000"/>
                </a:schemeClr>
              </a:buClr>
              <a:buFont typeface="Wingdings 3" charset="2"/>
              <a:buChar char=""/>
              <a:defRPr/>
            </a:pPr>
            <a:endParaRPr lang="en-US" dirty="0"/>
          </a:p>
          <a:p>
            <a:pPr fontAlgn="auto">
              <a:spcAft>
                <a:spcPts val="0"/>
              </a:spcAft>
              <a:buClr>
                <a:schemeClr val="bg2">
                  <a:lumMod val="40000"/>
                  <a:lumOff val="60000"/>
                </a:schemeClr>
              </a:buClr>
              <a:buFont typeface="Wingdings 3" charset="2"/>
              <a:buChar char=""/>
              <a:defRPr/>
            </a:pPr>
            <a:endParaRPr lang="en-US" dirty="0" smtClean="0"/>
          </a:p>
          <a:p>
            <a:pPr fontAlgn="auto">
              <a:spcAft>
                <a:spcPts val="0"/>
              </a:spcAft>
              <a:buClr>
                <a:schemeClr val="bg2">
                  <a:lumMod val="40000"/>
                  <a:lumOff val="60000"/>
                </a:schemeClr>
              </a:buClr>
              <a:buFont typeface="Wingdings 3" charset="2"/>
              <a:buChar char=""/>
              <a:defRPr/>
            </a:pPr>
            <a:endParaRPr lang="en-US" dirty="0"/>
          </a:p>
          <a:p>
            <a:pPr fontAlgn="auto">
              <a:spcAft>
                <a:spcPts val="0"/>
              </a:spcAft>
              <a:buClr>
                <a:schemeClr val="bg2">
                  <a:lumMod val="40000"/>
                  <a:lumOff val="60000"/>
                </a:schemeClr>
              </a:buClr>
              <a:buFont typeface="Wingdings 3" charset="2"/>
              <a:buChar char=""/>
              <a:defRPr/>
            </a:pPr>
            <a:endParaRPr lang="en-US" dirty="0" smtClean="0"/>
          </a:p>
          <a:p>
            <a:pPr fontAlgn="auto">
              <a:spcAft>
                <a:spcPts val="0"/>
              </a:spcAft>
              <a:buClr>
                <a:schemeClr val="bg2">
                  <a:lumMod val="40000"/>
                  <a:lumOff val="60000"/>
                </a:schemeClr>
              </a:buClr>
              <a:buFont typeface="Wingdings 3" charset="2"/>
              <a:buChar char=""/>
              <a:defRPr/>
            </a:pPr>
            <a:endParaRPr lang="en-US" dirty="0"/>
          </a:p>
          <a:p>
            <a:pPr fontAlgn="auto">
              <a:spcAft>
                <a:spcPts val="0"/>
              </a:spcAft>
              <a:buClr>
                <a:schemeClr val="bg2">
                  <a:lumMod val="40000"/>
                  <a:lumOff val="60000"/>
                </a:schemeClr>
              </a:buClr>
              <a:buFont typeface="Wingdings 3" charset="2"/>
              <a:buChar char=""/>
              <a:defRPr/>
            </a:pPr>
            <a:endParaRPr lang="en-US" dirty="0" smtClean="0"/>
          </a:p>
          <a:p>
            <a:pPr fontAlgn="auto">
              <a:spcAft>
                <a:spcPts val="0"/>
              </a:spcAft>
              <a:buClr>
                <a:schemeClr val="bg2">
                  <a:lumMod val="40000"/>
                  <a:lumOff val="60000"/>
                </a:schemeClr>
              </a:buClr>
              <a:buFont typeface="Wingdings 3" charset="2"/>
              <a:buChar char=""/>
              <a:defRPr/>
            </a:pPr>
            <a:endParaRPr lang="en-US" dirty="0"/>
          </a:p>
          <a:p>
            <a:pPr fontAlgn="auto">
              <a:spcAft>
                <a:spcPts val="0"/>
              </a:spcAft>
              <a:buClr>
                <a:schemeClr val="bg2">
                  <a:lumMod val="40000"/>
                  <a:lumOff val="60000"/>
                </a:schemeClr>
              </a:buClr>
              <a:buFont typeface="Wingdings 3" charset="2"/>
              <a:buChar char=""/>
              <a:defRPr/>
            </a:pPr>
            <a:endParaRPr lang="en-US" dirty="0" smtClean="0"/>
          </a:p>
          <a:p>
            <a:pPr fontAlgn="auto">
              <a:spcAft>
                <a:spcPts val="0"/>
              </a:spcAft>
              <a:buClr>
                <a:schemeClr val="bg2">
                  <a:lumMod val="40000"/>
                  <a:lumOff val="60000"/>
                </a:schemeClr>
              </a:buClr>
              <a:buFont typeface="Wingdings 3" charset="2"/>
              <a:buChar char=""/>
              <a:defRPr/>
            </a:pPr>
            <a:endParaRPr lang="en-US" dirty="0"/>
          </a:p>
          <a:p>
            <a:pPr marL="0" indent="0" fontAlgn="auto">
              <a:spcAft>
                <a:spcPts val="0"/>
              </a:spcAft>
              <a:buClr>
                <a:schemeClr val="bg2">
                  <a:lumMod val="40000"/>
                  <a:lumOff val="60000"/>
                </a:schemeClr>
              </a:buClr>
              <a:buFont typeface="Wingdings 3" charset="2"/>
              <a:buNone/>
              <a:defRPr/>
            </a:pPr>
            <a:endParaRPr lang="en-US" dirty="0" smtClean="0"/>
          </a:p>
          <a:p>
            <a:pPr marL="0" indent="0" fontAlgn="auto">
              <a:spcAft>
                <a:spcPts val="0"/>
              </a:spcAft>
              <a:buClr>
                <a:schemeClr val="bg2">
                  <a:lumMod val="40000"/>
                  <a:lumOff val="60000"/>
                </a:schemeClr>
              </a:buClr>
              <a:buFont typeface="Wingdings 3" charset="2"/>
              <a:buNone/>
              <a:defRPr/>
            </a:pPr>
            <a:endParaRPr lang="en-US" dirty="0" smtClean="0"/>
          </a:p>
          <a:p>
            <a:pPr marL="0" indent="0" fontAlgn="auto">
              <a:spcAft>
                <a:spcPts val="0"/>
              </a:spcAft>
              <a:buClr>
                <a:schemeClr val="bg2">
                  <a:lumMod val="40000"/>
                  <a:lumOff val="60000"/>
                </a:schemeClr>
              </a:buClr>
              <a:buFont typeface="Wingdings 3" charset="2"/>
              <a:buNone/>
              <a:defRPr/>
            </a:pPr>
            <a:r>
              <a:rPr lang="en-US" dirty="0" smtClean="0"/>
              <a:t>HUHHH? Why?  Even though NIOS II/f and NIOS II/s is better, they are not available to use in the free Web Edition of </a:t>
            </a:r>
            <a:r>
              <a:rPr lang="en-US" dirty="0" err="1" smtClean="0"/>
              <a:t>Quartus</a:t>
            </a:r>
            <a:r>
              <a:rPr lang="en-US" dirty="0" smtClean="0"/>
              <a:t> software.   :-P</a:t>
            </a:r>
          </a:p>
        </p:txBody>
      </p:sp>
      <p:pic>
        <p:nvPicPr>
          <p:cNvPr id="17412" name="Picture 2" descr="F:\quartus pics\9.png"/>
          <p:cNvPicPr>
            <a:picLocks noChangeAspect="1" noChangeArrowheads="1"/>
          </p:cNvPicPr>
          <p:nvPr/>
        </p:nvPicPr>
        <p:blipFill>
          <a:blip r:embed="rId2">
            <a:extLst>
              <a:ext uri="{28A0092B-C50C-407E-A947-70E740481C1C}">
                <a14:useLocalDpi xmlns:a14="http://schemas.microsoft.com/office/drawing/2010/main" val="0"/>
              </a:ext>
            </a:extLst>
          </a:blip>
          <a:srcRect r="28864"/>
          <a:stretch>
            <a:fillRect/>
          </a:stretch>
        </p:blipFill>
        <p:spPr bwMode="auto">
          <a:xfrm>
            <a:off x="1181100" y="1187450"/>
            <a:ext cx="909955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I/Os</a:t>
            </a:r>
          </a:p>
        </p:txBody>
      </p:sp>
      <p:sp>
        <p:nvSpPr>
          <p:cNvPr id="18435" name="Content Placeholder 2"/>
          <p:cNvSpPr>
            <a:spLocks noGrp="1"/>
          </p:cNvSpPr>
          <p:nvPr>
            <p:ph idx="1"/>
          </p:nvPr>
        </p:nvSpPr>
        <p:spPr/>
        <p:txBody>
          <a:bodyPr/>
          <a:lstStyle/>
          <a:p>
            <a:r>
              <a:rPr lang="en-US" altLang="en-US" dirty="0" smtClean="0"/>
              <a:t>Under </a:t>
            </a:r>
            <a:r>
              <a:rPr lang="en-US" altLang="en-US" b="1" dirty="0" smtClean="0"/>
              <a:t>Peripherals </a:t>
            </a:r>
            <a:r>
              <a:rPr lang="en-US" altLang="en-US" dirty="0" smtClean="0"/>
              <a:t>&gt; </a:t>
            </a:r>
            <a:r>
              <a:rPr lang="en-US" altLang="en-US" b="1" dirty="0" smtClean="0"/>
              <a:t>Microcontroller Peripherals</a:t>
            </a:r>
            <a:r>
              <a:rPr lang="en-US" altLang="en-US" dirty="0" smtClean="0"/>
              <a:t> is </a:t>
            </a:r>
            <a:r>
              <a:rPr lang="en-US" altLang="en-US" b="1" dirty="0" smtClean="0"/>
              <a:t>PIO(Parallel I/O)</a:t>
            </a:r>
          </a:p>
          <a:p>
            <a:r>
              <a:rPr lang="en-US" altLang="en-US" dirty="0" smtClean="0"/>
              <a:t>Parallel </a:t>
            </a:r>
            <a:r>
              <a:rPr lang="en-US" altLang="en-US" dirty="0" err="1" smtClean="0"/>
              <a:t>Input/Output</a:t>
            </a:r>
            <a:r>
              <a:rPr lang="en-US" altLang="en-US" dirty="0" smtClean="0"/>
              <a:t> data is desired for the transfer between data in the system, for if it were Serial I/O, then each part of data inputted or outputted would depend on the previous data.  If the previous data is corrupt, missing, etc., then the final data will be incorrect</a:t>
            </a:r>
          </a:p>
          <a:p>
            <a:r>
              <a:rPr lang="en-US" altLang="en-US" dirty="0" smtClean="0"/>
              <a:t>Parallel I/O allows for independent transfer of data; stand alones; no need to have direct dependence on the previous data.</a:t>
            </a:r>
          </a:p>
          <a:p>
            <a:r>
              <a:rPr lang="en-US" altLang="en-US" dirty="0" smtClean="0"/>
              <a:t>The size of the bits allocated for Parallel I/</a:t>
            </a:r>
            <a:r>
              <a:rPr lang="en-US" altLang="en-US" dirty="0" err="1" smtClean="0"/>
              <a:t>Os</a:t>
            </a:r>
            <a:r>
              <a:rPr lang="en-US" altLang="en-US" dirty="0" smtClean="0"/>
              <a:t> can be set also.  Available will be from 1- 32 bits.  However, for beginners, 8 bits is very sufficient.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smtClean="0"/>
              <a:t>SOPC Builder</a:t>
            </a:r>
          </a:p>
        </p:txBody>
      </p:sp>
      <p:sp>
        <p:nvSpPr>
          <p:cNvPr id="6147" name="Content Placeholder 2"/>
          <p:cNvSpPr>
            <a:spLocks noGrp="1"/>
          </p:cNvSpPr>
          <p:nvPr>
            <p:ph idx="1"/>
          </p:nvPr>
        </p:nvSpPr>
        <p:spPr/>
        <p:txBody>
          <a:bodyPr/>
          <a:lstStyle/>
          <a:p>
            <a:r>
              <a:rPr lang="en-US" altLang="en-US" dirty="0" smtClean="0"/>
              <a:t>An SOPC Builder is a System on a Programmable Chip Builder.  This software, made by Altera, makes it easier for users to simulate hardware components, like the processor and memory, in order to design a computer system.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t>I/Os</a:t>
            </a:r>
          </a:p>
        </p:txBody>
      </p:sp>
      <p:pic>
        <p:nvPicPr>
          <p:cNvPr id="19459" name="Picture 2" descr="F:\quartus pics\1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31822" b="39954"/>
          <a:stretch>
            <a:fillRect/>
          </a:stretch>
        </p:blipFill>
        <p:spPr>
          <a:xfrm>
            <a:off x="1337447" y="1517178"/>
            <a:ext cx="9348788" cy="4630737"/>
          </a:xfr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I/Os</a:t>
            </a:r>
          </a:p>
        </p:txBody>
      </p:sp>
      <p:pic>
        <p:nvPicPr>
          <p:cNvPr id="20483" name="Picture 2" descr="F:\quartus pics\11.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22684" b="23708"/>
          <a:stretch>
            <a:fillRect/>
          </a:stretch>
        </p:blipFill>
        <p:spPr>
          <a:xfrm>
            <a:off x="748699" y="1299862"/>
            <a:ext cx="10387013" cy="5108575"/>
          </a:xfr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Chip Memory</a:t>
            </a:r>
          </a:p>
        </p:txBody>
      </p:sp>
      <p:sp>
        <p:nvSpPr>
          <p:cNvPr id="3" name="Content Placeholder 2"/>
          <p:cNvSpPr>
            <a:spLocks noGrp="1"/>
          </p:cNvSpPr>
          <p:nvPr>
            <p:ph idx="1"/>
          </p:nvPr>
        </p:nvSpPr>
        <p:spPr>
          <a:xfrm>
            <a:off x="646113" y="1320800"/>
            <a:ext cx="8947150" cy="4195763"/>
          </a:xfrm>
        </p:spPr>
        <p:txBody>
          <a:bodyPr rtlCol="0">
            <a:normAutofit/>
          </a:bodyPr>
          <a:lstStyle/>
          <a:p>
            <a:pPr fontAlgn="auto">
              <a:spcAft>
                <a:spcPts val="0"/>
              </a:spcAft>
              <a:buClr>
                <a:schemeClr val="bg2">
                  <a:lumMod val="40000"/>
                  <a:lumOff val="60000"/>
                </a:schemeClr>
              </a:buClr>
              <a:buFont typeface="Wingdings 3" charset="2"/>
              <a:buChar char=""/>
              <a:defRPr/>
            </a:pPr>
            <a:r>
              <a:rPr lang="en-US" dirty="0" smtClean="0"/>
              <a:t>Checking these settings here under memory is important to configure also. These settings are preferred.</a:t>
            </a:r>
          </a:p>
          <a:p>
            <a:pPr marL="0" indent="0" fontAlgn="auto">
              <a:spcAft>
                <a:spcPts val="0"/>
              </a:spcAft>
              <a:buClr>
                <a:schemeClr val="bg2">
                  <a:lumMod val="40000"/>
                  <a:lumOff val="60000"/>
                </a:schemeClr>
              </a:buClr>
              <a:buFont typeface="Wingdings 3" charset="2"/>
              <a:buNone/>
              <a:defRPr/>
            </a:pPr>
            <a:endParaRPr lang="en-US" dirty="0"/>
          </a:p>
        </p:txBody>
      </p:sp>
      <p:pic>
        <p:nvPicPr>
          <p:cNvPr id="21508" name="Picture 2" descr="F:\quartus pics\12.png"/>
          <p:cNvPicPr>
            <a:picLocks noChangeAspect="1" noChangeArrowheads="1"/>
          </p:cNvPicPr>
          <p:nvPr/>
        </p:nvPicPr>
        <p:blipFill>
          <a:blip r:embed="rId2">
            <a:extLst>
              <a:ext uri="{28A0092B-C50C-407E-A947-70E740481C1C}">
                <a14:useLocalDpi xmlns:a14="http://schemas.microsoft.com/office/drawing/2010/main" val="0"/>
              </a:ext>
            </a:extLst>
          </a:blip>
          <a:srcRect r="23552" b="36909"/>
          <a:stretch>
            <a:fillRect/>
          </a:stretch>
        </p:blipFill>
        <p:spPr bwMode="auto">
          <a:xfrm>
            <a:off x="406744" y="2038182"/>
            <a:ext cx="10953235" cy="448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96850" y="120650"/>
            <a:ext cx="9404350" cy="827088"/>
          </a:xfrm>
        </p:spPr>
        <p:txBody>
          <a:bodyPr/>
          <a:lstStyle/>
          <a:p>
            <a:r>
              <a:rPr lang="en-US" altLang="en-US" smtClean="0"/>
              <a:t>Chip Memory</a:t>
            </a:r>
          </a:p>
        </p:txBody>
      </p:sp>
      <p:sp>
        <p:nvSpPr>
          <p:cNvPr id="22531" name="Content Placeholder 2"/>
          <p:cNvSpPr>
            <a:spLocks noGrp="1"/>
          </p:cNvSpPr>
          <p:nvPr>
            <p:ph idx="1"/>
          </p:nvPr>
        </p:nvSpPr>
        <p:spPr>
          <a:xfrm>
            <a:off x="315913" y="1312863"/>
            <a:ext cx="11522075" cy="5370512"/>
          </a:xfrm>
        </p:spPr>
        <p:txBody>
          <a:bodyPr/>
          <a:lstStyle/>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r>
              <a:rPr lang="en-US" altLang="en-US" dirty="0" smtClean="0"/>
              <a:t>These are the preferred settings.  </a:t>
            </a:r>
            <a:r>
              <a:rPr lang="en-US" altLang="en-US" b="1" dirty="0" smtClean="0"/>
              <a:t>RAM (Writable)</a:t>
            </a:r>
            <a:r>
              <a:rPr lang="en-US" altLang="en-US" dirty="0" smtClean="0"/>
              <a:t> is selected since we are programming code into system. Data width is 32 bits, which is sufficient.  204800 bytes is important to set as the total memory size for beginners projects on the Cyclone IV GX FPGA System, since previous projects have had problems with lower and higher values.</a:t>
            </a:r>
          </a:p>
        </p:txBody>
      </p:sp>
      <p:pic>
        <p:nvPicPr>
          <p:cNvPr id="22532" name="Picture 2" descr="F:\quartus pics\14.png"/>
          <p:cNvPicPr>
            <a:picLocks noChangeAspect="1" noChangeArrowheads="1"/>
          </p:cNvPicPr>
          <p:nvPr/>
        </p:nvPicPr>
        <p:blipFill>
          <a:blip r:embed="rId2">
            <a:extLst>
              <a:ext uri="{28A0092B-C50C-407E-A947-70E740481C1C}">
                <a14:useLocalDpi xmlns:a14="http://schemas.microsoft.com/office/drawing/2010/main" val="0"/>
              </a:ext>
            </a:extLst>
          </a:blip>
          <a:srcRect r="36569" b="23686"/>
          <a:stretch>
            <a:fillRect/>
          </a:stretch>
        </p:blipFill>
        <p:spPr bwMode="auto">
          <a:xfrm>
            <a:off x="315913" y="947738"/>
            <a:ext cx="11720512"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the Interface</a:t>
            </a:r>
            <a:endParaRPr lang="en-US" dirty="0"/>
          </a:p>
        </p:txBody>
      </p:sp>
      <p:pic>
        <p:nvPicPr>
          <p:cNvPr id="4" name="Picture 2" descr="F:\quartus pics\15.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6388"/>
          <a:stretch/>
        </p:blipFill>
        <p:spPr bwMode="auto">
          <a:xfrm>
            <a:off x="25447" y="1546167"/>
            <a:ext cx="11828502" cy="505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025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Interface cont’d</a:t>
            </a:r>
            <a:endParaRPr lang="en-US" dirty="0"/>
          </a:p>
        </p:txBody>
      </p:sp>
      <p:pic>
        <p:nvPicPr>
          <p:cNvPr id="4" name="Picture 2" descr="F:\quartus pics\16.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5551" b="49464"/>
          <a:stretch/>
        </p:blipFill>
        <p:spPr bwMode="auto">
          <a:xfrm>
            <a:off x="118275" y="1852613"/>
            <a:ext cx="11853844" cy="4754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656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Interfacing: JTAG UART</a:t>
            </a:r>
            <a:endParaRPr lang="en-US" dirty="0"/>
          </a:p>
        </p:txBody>
      </p:sp>
      <p:sp>
        <p:nvSpPr>
          <p:cNvPr id="3" name="Content Placeholder 2"/>
          <p:cNvSpPr>
            <a:spLocks noGrp="1"/>
          </p:cNvSpPr>
          <p:nvPr>
            <p:ph idx="1"/>
          </p:nvPr>
        </p:nvSpPr>
        <p:spPr/>
        <p:txBody>
          <a:bodyPr/>
          <a:lstStyle/>
          <a:p>
            <a:r>
              <a:rPr lang="en-US" dirty="0" smtClean="0"/>
              <a:t>JTAG – Joint Test Action Group</a:t>
            </a:r>
          </a:p>
          <a:p>
            <a:pPr lvl="1"/>
            <a:r>
              <a:rPr lang="en-US" dirty="0" smtClean="0"/>
              <a:t>This is </a:t>
            </a:r>
            <a:r>
              <a:rPr lang="en-US" dirty="0"/>
              <a:t>a set of test ports that is used for debugging but can also be used to program </a:t>
            </a:r>
            <a:r>
              <a:rPr lang="en-US" dirty="0" smtClean="0"/>
              <a:t>firmware.</a:t>
            </a:r>
          </a:p>
          <a:p>
            <a:r>
              <a:rPr lang="en-US" dirty="0"/>
              <a:t>UART </a:t>
            </a:r>
            <a:r>
              <a:rPr lang="en-US" dirty="0" smtClean="0"/>
              <a:t>- Universal Asynchronous Receiver/Transmitter</a:t>
            </a:r>
          </a:p>
          <a:p>
            <a:pPr lvl="1"/>
            <a:r>
              <a:rPr lang="en-US" dirty="0"/>
              <a:t>This is a type of chip that controls communications to and from a device, such as a microcontroller, ROM, RAM, etc. Most of the time, it's a serial connection that allows us to communication to a device</a:t>
            </a:r>
            <a:r>
              <a:rPr lang="en-US" dirty="0" smtClean="0"/>
              <a:t>.</a:t>
            </a:r>
          </a:p>
        </p:txBody>
      </p:sp>
    </p:spTree>
    <p:extLst>
      <p:ext uri="{BB962C8B-B14F-4D97-AF65-F5344CB8AC3E}">
        <p14:creationId xmlns:p14="http://schemas.microsoft.com/office/powerpoint/2010/main" val="525735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Interfacing: The JTAG UART Core</a:t>
            </a:r>
            <a:endParaRPr lang="en-US" dirty="0"/>
          </a:p>
        </p:txBody>
      </p:sp>
      <p:sp>
        <p:nvSpPr>
          <p:cNvPr id="3" name="Content Placeholder 2"/>
          <p:cNvSpPr>
            <a:spLocks noGrp="1"/>
          </p:cNvSpPr>
          <p:nvPr>
            <p:ph idx="1"/>
          </p:nvPr>
        </p:nvSpPr>
        <p:spPr>
          <a:xfrm>
            <a:off x="1011382" y="1676400"/>
            <a:ext cx="9039081" cy="4572000"/>
          </a:xfrm>
        </p:spPr>
        <p:txBody>
          <a:bodyPr/>
          <a:lstStyle/>
          <a:p>
            <a:r>
              <a:rPr lang="en-US" dirty="0"/>
              <a:t>In many designs, the JTAG UART core eliminates the need for a separate RS-232 serial connection to a host PC for character I/O. </a:t>
            </a:r>
            <a:endParaRPr lang="en-US" dirty="0" smtClean="0"/>
          </a:p>
          <a:p>
            <a:r>
              <a:rPr lang="en-US" dirty="0" smtClean="0"/>
              <a:t>The </a:t>
            </a:r>
            <a:r>
              <a:rPr lang="en-US" dirty="0"/>
              <a:t>core provides a simple register-mapped Avalon interface that hides the complexities of the JTAG interface from embedded software programmers. </a:t>
            </a:r>
            <a:endParaRPr lang="en-US" dirty="0" smtClean="0"/>
          </a:p>
          <a:p>
            <a:r>
              <a:rPr lang="en-US" dirty="0" smtClean="0"/>
              <a:t>Master </a:t>
            </a:r>
            <a:r>
              <a:rPr lang="en-US" dirty="0"/>
              <a:t>peripherals (such as a </a:t>
            </a:r>
            <a:r>
              <a:rPr lang="en-US" dirty="0" err="1"/>
              <a:t>Nios®II</a:t>
            </a:r>
            <a:r>
              <a:rPr lang="en-US" dirty="0"/>
              <a:t> processor) communicate with the core by reading and writing control and data registers. The JTAG UART core uses the </a:t>
            </a:r>
            <a:r>
              <a:rPr lang="en-US" dirty="0" smtClean="0"/>
              <a:t>JTAG circuitry </a:t>
            </a:r>
            <a:r>
              <a:rPr lang="en-US" dirty="0"/>
              <a:t>built in to Altera FPGAs, </a:t>
            </a:r>
            <a:r>
              <a:rPr lang="en-US" dirty="0" smtClean="0"/>
              <a:t>and </a:t>
            </a:r>
            <a:r>
              <a:rPr lang="en-US" dirty="0"/>
              <a:t>provides host access via the JTAG pins on the FPGA. </a:t>
            </a:r>
            <a:endParaRPr lang="en-US" dirty="0" smtClean="0"/>
          </a:p>
          <a:p>
            <a:r>
              <a:rPr lang="en-US" dirty="0" smtClean="0"/>
              <a:t>The </a:t>
            </a:r>
            <a:r>
              <a:rPr lang="en-US" dirty="0"/>
              <a:t>host PC can </a:t>
            </a:r>
            <a:r>
              <a:rPr lang="en-US" dirty="0" smtClean="0"/>
              <a:t>connect </a:t>
            </a:r>
            <a:r>
              <a:rPr lang="en-US" dirty="0"/>
              <a:t>to the FPGA via any Altera </a:t>
            </a:r>
            <a:r>
              <a:rPr lang="en-US" dirty="0" smtClean="0"/>
              <a:t>JTAG </a:t>
            </a:r>
            <a:r>
              <a:rPr lang="en-US" dirty="0"/>
              <a:t>download cable, such as the </a:t>
            </a:r>
            <a:r>
              <a:rPr lang="en-US" dirty="0" smtClean="0"/>
              <a:t>USB-Blaster</a:t>
            </a:r>
            <a:r>
              <a:rPr lang="en-US" dirty="0"/>
              <a:t>™ </a:t>
            </a:r>
            <a:r>
              <a:rPr lang="en-US" dirty="0" smtClean="0"/>
              <a:t>cable.</a:t>
            </a:r>
            <a:endParaRPr lang="en-US" dirty="0"/>
          </a:p>
          <a:p>
            <a:endParaRPr lang="en-US" dirty="0"/>
          </a:p>
          <a:p>
            <a:endParaRPr lang="en-US" dirty="0"/>
          </a:p>
        </p:txBody>
      </p:sp>
    </p:spTree>
    <p:extLst>
      <p:ext uri="{BB962C8B-B14F-4D97-AF65-F5344CB8AC3E}">
        <p14:creationId xmlns:p14="http://schemas.microsoft.com/office/powerpoint/2010/main" val="3471951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Assigning Addresses</a:t>
            </a:r>
            <a:endParaRPr lang="en-US" dirty="0"/>
          </a:p>
        </p:txBody>
      </p:sp>
      <p:pic>
        <p:nvPicPr>
          <p:cNvPr id="4" name="Picture 2" descr="F:\quartus pics\18.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6614"/>
          <a:stretch/>
        </p:blipFill>
        <p:spPr bwMode="auto">
          <a:xfrm>
            <a:off x="646112" y="1992993"/>
            <a:ext cx="10692448" cy="45906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6112" y="1346662"/>
            <a:ext cx="10692448" cy="646331"/>
          </a:xfrm>
          <a:prstGeom prst="rect">
            <a:avLst/>
          </a:prstGeom>
          <a:noFill/>
        </p:spPr>
        <p:txBody>
          <a:bodyPr wrap="square" rtlCol="0">
            <a:spAutoFit/>
          </a:bodyPr>
          <a:lstStyle/>
          <a:p>
            <a:r>
              <a:rPr lang="en-US" dirty="0" smtClean="0"/>
              <a:t>The Addresses can be assigned to all slave interfaces/ports in the SOPC Builder, making system avoid conflicts for all memory- mapped component interfaces.</a:t>
            </a:r>
            <a:endParaRPr lang="en-US" dirty="0"/>
          </a:p>
        </p:txBody>
      </p:sp>
    </p:spTree>
    <p:extLst>
      <p:ext uri="{BB962C8B-B14F-4D97-AF65-F5344CB8AC3E}">
        <p14:creationId xmlns:p14="http://schemas.microsoft.com/office/powerpoint/2010/main" val="2040095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FINALLY, Generate the SOPC Builder</a:t>
            </a:r>
            <a:endParaRPr lang="en-US" dirty="0"/>
          </a:p>
        </p:txBody>
      </p:sp>
      <p:pic>
        <p:nvPicPr>
          <p:cNvPr id="4" name="Picture 2" descr="F:\quartus pics\19.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2906" b="9840"/>
          <a:stretch/>
        </p:blipFill>
        <p:spPr bwMode="auto">
          <a:xfrm>
            <a:off x="646113" y="1852613"/>
            <a:ext cx="10742323" cy="492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0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algn="ctr"/>
            <a:r>
              <a:rPr lang="en-US" altLang="en-US" dirty="0" smtClean="0"/>
              <a:t>First, What</a:t>
            </a:r>
            <a:r>
              <a:rPr lang="en-US" altLang="en-US" dirty="0"/>
              <a:t> </a:t>
            </a:r>
            <a:r>
              <a:rPr lang="en-US" altLang="en-US" dirty="0" smtClean="0"/>
              <a:t>is Needed?</a:t>
            </a:r>
          </a:p>
        </p:txBody>
      </p:sp>
      <p:sp>
        <p:nvSpPr>
          <p:cNvPr id="7171" name="Content Placeholder 2"/>
          <p:cNvSpPr>
            <a:spLocks noGrp="1"/>
          </p:cNvSpPr>
          <p:nvPr>
            <p:ph idx="1"/>
          </p:nvPr>
        </p:nvSpPr>
        <p:spPr/>
        <p:txBody>
          <a:bodyPr/>
          <a:lstStyle/>
          <a:p>
            <a:r>
              <a:rPr lang="en-US" altLang="en-US" dirty="0" smtClean="0"/>
              <a:t>A program able to create programmable code for the computer system.  The program available to use for free is the..</a:t>
            </a:r>
          </a:p>
          <a:p>
            <a:r>
              <a:rPr lang="en-US" altLang="en-US" dirty="0" err="1" smtClean="0"/>
              <a:t>Quartus</a:t>
            </a:r>
            <a:r>
              <a:rPr lang="en-US" altLang="en-US" dirty="0" smtClean="0"/>
              <a:t> 12.1 Web Edition</a:t>
            </a:r>
          </a:p>
          <a:p>
            <a:r>
              <a:rPr lang="en-US" altLang="en-US" dirty="0" smtClean="0"/>
              <a:t>Also needed is a processor board. Available is the DE2 board; an FPGA system (Cyclone IV GX FPGA System).  The programmed code will be programmed to this board by using </a:t>
            </a:r>
            <a:r>
              <a:rPr lang="en-US" altLang="en-US" dirty="0" err="1" smtClean="0"/>
              <a:t>Quartus</a:t>
            </a:r>
            <a:r>
              <a:rPr lang="en-US" altLang="en-US" dirty="0" smtClean="0"/>
              <a:t> and USB cable.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2136" y="2445326"/>
            <a:ext cx="8825658" cy="3329581"/>
          </a:xfrm>
        </p:spPr>
        <p:txBody>
          <a:bodyPr/>
          <a:lstStyle/>
          <a:p>
            <a:r>
              <a:rPr lang="en-US" dirty="0" smtClean="0"/>
              <a:t>CONGRATS!! Your SOPC Builder is Ready to be Programmed to Your Board!</a:t>
            </a:r>
            <a:endParaRPr lang="en-US" dirty="0"/>
          </a:p>
        </p:txBody>
      </p:sp>
    </p:spTree>
    <p:extLst>
      <p:ext uri="{BB962C8B-B14F-4D97-AF65-F5344CB8AC3E}">
        <p14:creationId xmlns:p14="http://schemas.microsoft.com/office/powerpoint/2010/main" val="954004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709" y="452439"/>
            <a:ext cx="9260754" cy="974580"/>
          </a:xfrm>
        </p:spPr>
        <p:txBody>
          <a:bodyPr/>
          <a:lstStyle/>
          <a:p>
            <a:r>
              <a:rPr lang="en-US" sz="4000" dirty="0"/>
              <a:t>Getting Started: </a:t>
            </a:r>
            <a:r>
              <a:rPr lang="en-US" sz="4000" dirty="0" err="1"/>
              <a:t>Quartus</a:t>
            </a:r>
            <a:r>
              <a:rPr lang="en-US" sz="4000" dirty="0"/>
              <a:t> 12.1 Web Edition</a:t>
            </a:r>
            <a:endParaRPr lang="en-IN" sz="4000" dirty="0"/>
          </a:p>
        </p:txBody>
      </p:sp>
      <p:pic>
        <p:nvPicPr>
          <p:cNvPr id="4" name="Picture 2" descr="F:\quartus pics\1.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9709" y="1666414"/>
            <a:ext cx="9260754" cy="472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29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mtClean="0"/>
              <a:t>At the Start of Quartus</a:t>
            </a:r>
          </a:p>
        </p:txBody>
      </p:sp>
      <p:sp>
        <p:nvSpPr>
          <p:cNvPr id="8195" name="Content Placeholder 2"/>
          <p:cNvSpPr>
            <a:spLocks noGrp="1"/>
          </p:cNvSpPr>
          <p:nvPr>
            <p:ph idx="1"/>
          </p:nvPr>
        </p:nvSpPr>
        <p:spPr/>
        <p:txBody>
          <a:bodyPr/>
          <a:lstStyle/>
          <a:p>
            <a:r>
              <a:rPr lang="en-US" altLang="en-US" dirty="0" smtClean="0"/>
              <a:t>Once the program </a:t>
            </a:r>
            <a:r>
              <a:rPr lang="en-US" altLang="en-US" dirty="0" err="1" smtClean="0"/>
              <a:t>Quartus</a:t>
            </a:r>
            <a:r>
              <a:rPr lang="en-US" altLang="en-US" dirty="0" smtClean="0"/>
              <a:t> 12.1 Web Edition is open, you will have the option of creating a new project or opening an existing project.  If you are creating a new one, then you would select </a:t>
            </a:r>
            <a:r>
              <a:rPr lang="en-US" altLang="en-US" b="1" dirty="0" smtClean="0"/>
              <a:t>Create a </a:t>
            </a:r>
            <a:r>
              <a:rPr lang="en-US" altLang="en-US" b="1" dirty="0"/>
              <a:t>N</a:t>
            </a:r>
            <a:r>
              <a:rPr lang="en-US" altLang="en-US" b="1" dirty="0" smtClean="0"/>
              <a:t>ew Project</a:t>
            </a:r>
            <a:r>
              <a:rPr lang="en-US" altLang="en-US" dirty="0" smtClean="0"/>
              <a:t>.</a:t>
            </a:r>
          </a:p>
          <a:p>
            <a:r>
              <a:rPr lang="en-US" altLang="en-US" dirty="0" smtClean="0"/>
              <a:t>Naming the Project: Top Level Hierarchy</a:t>
            </a:r>
          </a:p>
          <a:p>
            <a:pPr lvl="1"/>
            <a:r>
              <a:rPr lang="en-US" altLang="en-US" dirty="0" smtClean="0"/>
              <a:t>After selecting to create a new project, it will prompt you to create a directory (folder) on the hard drive of the computer you are using to save your work.  It will ask you for the name of the project, and also the name of the top level design entity.  The name for the top-level design entity is </a:t>
            </a:r>
            <a:r>
              <a:rPr lang="en-US" altLang="en-US" u="sng" dirty="0" smtClean="0"/>
              <a:t>case sensitive and must exactly match the entity name in the design file</a:t>
            </a:r>
            <a:r>
              <a:rPr lang="en-US" altLang="en-US" dirty="0" smtClean="0"/>
              <a:t>.  This way, all coding can lead back to the directory where the project is being saved at.  This is also the importance of hierarchy; for organized, and proper linkage between data saved in the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smtClean="0"/>
              <a:t>Select Type of Device Used</a:t>
            </a:r>
          </a:p>
        </p:txBody>
      </p:sp>
      <p:sp>
        <p:nvSpPr>
          <p:cNvPr id="9219" name="Content Placeholder 2"/>
          <p:cNvSpPr>
            <a:spLocks noGrp="1"/>
          </p:cNvSpPr>
          <p:nvPr>
            <p:ph idx="1"/>
          </p:nvPr>
        </p:nvSpPr>
        <p:spPr/>
        <p:txBody>
          <a:bodyPr/>
          <a:lstStyle/>
          <a:p>
            <a:r>
              <a:rPr lang="en-US" altLang="en-US" dirty="0" smtClean="0"/>
              <a:t>After setting up your top-level hierarchy, the device being used must be selected so that the program(</a:t>
            </a:r>
            <a:r>
              <a:rPr lang="en-US" altLang="en-US" dirty="0" err="1" smtClean="0"/>
              <a:t>Quartus</a:t>
            </a:r>
            <a:r>
              <a:rPr lang="en-US" altLang="en-US" dirty="0" smtClean="0"/>
              <a:t>) can properly setup the programmed code for programming into the device.  Available as was said is the </a:t>
            </a:r>
            <a:r>
              <a:rPr lang="en-US" altLang="en-US" b="1" dirty="0" smtClean="0"/>
              <a:t>Cyclone IV GX FPGA System</a:t>
            </a:r>
            <a:r>
              <a:rPr lang="en-US" altLang="en-US" dirty="0" smtClean="0"/>
              <a:t>.  Selecting that as your device to be used, it is also important to note the model type name of the DE2 board for having the exact device selected.</a:t>
            </a:r>
          </a:p>
          <a:p>
            <a:r>
              <a:rPr lang="en-US" altLang="en-US" dirty="0" smtClean="0"/>
              <a:t>E.g. Name :  EPCGX150DF31C7</a:t>
            </a:r>
          </a:p>
          <a:p>
            <a:r>
              <a:rPr lang="en-US" altLang="en-US" dirty="0" smtClean="0"/>
              <a:t>The next set of options is a list of EDA Tool settings, which are not all that important to change, unless there is specific circumstances taken into account with the DE2 board used.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3" y="452439"/>
            <a:ext cx="9404350" cy="1126980"/>
          </a:xfrm>
        </p:spPr>
        <p:txBody>
          <a:bodyPr/>
          <a:lstStyle/>
          <a:p>
            <a:r>
              <a:rPr lang="en-US" dirty="0"/>
              <a:t>Create a new project</a:t>
            </a:r>
            <a:endParaRPr lang="en-IN" dirty="0"/>
          </a:p>
        </p:txBody>
      </p:sp>
      <p:pic>
        <p:nvPicPr>
          <p:cNvPr id="4" name="Picture 2" descr="F:\quartus pics\2.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13" y="1933115"/>
            <a:ext cx="10756178" cy="457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068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435" y="452438"/>
            <a:ext cx="9330027" cy="1237817"/>
          </a:xfrm>
        </p:spPr>
        <p:txBody>
          <a:bodyPr/>
          <a:lstStyle/>
          <a:p>
            <a:r>
              <a:rPr lang="en-US" dirty="0"/>
              <a:t>Naming the project: Top Level Hierarchy </a:t>
            </a:r>
            <a:endParaRPr lang="en-IN" dirty="0"/>
          </a:p>
        </p:txBody>
      </p:sp>
      <p:pic>
        <p:nvPicPr>
          <p:cNvPr id="4" name="Picture 2" descr="F:\quartus pics\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0435" y="2149619"/>
            <a:ext cx="9523609" cy="433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397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mtClean="0"/>
              <a:t>Selecting Device</a:t>
            </a:r>
          </a:p>
        </p:txBody>
      </p:sp>
      <p:pic>
        <p:nvPicPr>
          <p:cNvPr id="10243" name="Picture 2" descr="F:\quartus pics\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28702" b="3896"/>
          <a:stretch>
            <a:fillRect/>
          </a:stretch>
        </p:blipFill>
        <p:spPr>
          <a:xfrm>
            <a:off x="646113" y="1230313"/>
            <a:ext cx="10848975" cy="5453062"/>
          </a:xfr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224</TotalTime>
  <Words>1278</Words>
  <Application>Microsoft Office PowerPoint</Application>
  <PresentationFormat>Widescreen</PresentationFormat>
  <Paragraphs>97</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Century Gothic</vt:lpstr>
      <vt:lpstr>Wingdings</vt:lpstr>
      <vt:lpstr>Wingdings 3</vt:lpstr>
      <vt:lpstr>Ion</vt:lpstr>
      <vt:lpstr>Developing a NIOS II System</vt:lpstr>
      <vt:lpstr>SOPC Builder</vt:lpstr>
      <vt:lpstr>First, What is Needed?</vt:lpstr>
      <vt:lpstr>Getting Started: Quartus 12.1 Web Edition</vt:lpstr>
      <vt:lpstr>At the Start of Quartus</vt:lpstr>
      <vt:lpstr>Select Type of Device Used</vt:lpstr>
      <vt:lpstr>Create a new project</vt:lpstr>
      <vt:lpstr>Naming the project: Top Level Hierarchy </vt:lpstr>
      <vt:lpstr>Selecting Device</vt:lpstr>
      <vt:lpstr>Continued…..</vt:lpstr>
      <vt:lpstr>Setting up the SOPC Builder</vt:lpstr>
      <vt:lpstr>SOPC Begins… Tools---- SOPC Builder</vt:lpstr>
      <vt:lpstr>SOPCINFO file, Name it NIOSII_DE2</vt:lpstr>
      <vt:lpstr>HDL</vt:lpstr>
      <vt:lpstr>Check the Processor Settings</vt:lpstr>
      <vt:lpstr>Check the Processor Settings</vt:lpstr>
      <vt:lpstr>Selecting a NIOS II Core</vt:lpstr>
      <vt:lpstr>Selecting a NIOS II Core</vt:lpstr>
      <vt:lpstr>I/Os</vt:lpstr>
      <vt:lpstr>I/Os</vt:lpstr>
      <vt:lpstr>I/Os</vt:lpstr>
      <vt:lpstr>Chip Memory</vt:lpstr>
      <vt:lpstr>Chip Memory</vt:lpstr>
      <vt:lpstr>Setting Up the Interface</vt:lpstr>
      <vt:lpstr>Setting Up Interface cont’d</vt:lpstr>
      <vt:lpstr>Interfacing: JTAG UART</vt:lpstr>
      <vt:lpstr>Interfacing: The JTAG UART Core</vt:lpstr>
      <vt:lpstr>Assigning Addresses</vt:lpstr>
      <vt:lpstr>FINALLY, Generate the SOPC Builder</vt:lpstr>
      <vt:lpstr>CONGRATS!! Your SOPC Builder is Ready to be Programmed to Your Board!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NIOS II System</dc:title>
  <dc:creator>Michael Fearon</dc:creator>
  <cp:lastModifiedBy>Amar Singh</cp:lastModifiedBy>
  <cp:revision>39</cp:revision>
  <dcterms:created xsi:type="dcterms:W3CDTF">2014-09-16T00:33:06Z</dcterms:created>
  <dcterms:modified xsi:type="dcterms:W3CDTF">2015-01-29T01:47:29Z</dcterms:modified>
</cp:coreProperties>
</file>